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Roboto Mon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RobotoMono-bold.fntdata"/><Relationship Id="rId23" Type="http://schemas.openxmlformats.org/officeDocument/2006/relationships/font" Target="fonts/RobotoMon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boldItalic.fntdata"/><Relationship Id="rId25" Type="http://schemas.openxmlformats.org/officeDocument/2006/relationships/font" Target="fonts/RobotoMon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 sz="1200">
                <a:solidFill>
                  <a:srgbClr val="273540"/>
                </a:solidFill>
                <a:highlight>
                  <a:srgbClr val="FFFFFF"/>
                </a:highlight>
              </a:rPr>
              <a:t>Create a new information ‘product’ by extracting, transforming and restructuring existing information into one appropriate for a new information story with a focus on Portability. Use Github for code and other artifacts.</a:t>
            </a:r>
            <a:endParaRPr sz="1200">
              <a:solidFill>
                <a:srgbClr val="273540"/>
              </a:solidFill>
              <a:highlight>
                <a:srgbClr val="FFFFFF"/>
              </a:highlight>
            </a:endParaRPr>
          </a:p>
          <a:p>
            <a:pPr indent="0" lvl="0" marL="0" rtl="0" algn="l">
              <a:lnSpc>
                <a:spcPct val="115000"/>
              </a:lnSpc>
              <a:spcBef>
                <a:spcPts val="900"/>
              </a:spcBef>
              <a:spcAft>
                <a:spcPts val="0"/>
              </a:spcAft>
              <a:buClr>
                <a:schemeClr val="dk1"/>
              </a:buClr>
              <a:buSzPts val="1100"/>
              <a:buFont typeface="Arial"/>
              <a:buNone/>
            </a:pPr>
            <a:r>
              <a:rPr lang="en" sz="1200" u="sng">
                <a:solidFill>
                  <a:srgbClr val="273540"/>
                </a:solidFill>
                <a:highlight>
                  <a:srgbClr val="FFFFFF"/>
                </a:highlight>
              </a:rPr>
              <a:t>Motivation:</a:t>
            </a:r>
            <a:endParaRPr sz="1200" u="sng">
              <a:solidFill>
                <a:srgbClr val="273540"/>
              </a:solidFill>
              <a:highlight>
                <a:srgbClr val="FFFFFF"/>
              </a:highlight>
            </a:endParaRPr>
          </a:p>
          <a:p>
            <a:pPr indent="0" lvl="0" marL="0" rtl="0" algn="l">
              <a:lnSpc>
                <a:spcPct val="115000"/>
              </a:lnSpc>
              <a:spcBef>
                <a:spcPts val="900"/>
              </a:spcBef>
              <a:spcAft>
                <a:spcPts val="0"/>
              </a:spcAft>
              <a:buClr>
                <a:schemeClr val="dk1"/>
              </a:buClr>
              <a:buSzPts val="1100"/>
              <a:buFont typeface="Arial"/>
              <a:buNone/>
            </a:pPr>
            <a:r>
              <a:rPr lang="en" sz="1200">
                <a:solidFill>
                  <a:srgbClr val="273540"/>
                </a:solidFill>
                <a:highlight>
                  <a:srgbClr val="FFFFFF"/>
                </a:highlight>
              </a:rPr>
              <a:t>Almost every business is becoming a digital business producing and consuming information, often making their traditional business into a digital, information ‘product’. The way information is structured impacts business efficiency in a significant way, from cost to management and innovation cycle time.  This class and group project will help you understand how information structures are critical to information products and business digitization while allowing you to specialize in your area of MSIM focus.  You will imagine yourself as an engineer, data scientist, infosec professional, or product manager working at a large company, who sees an opportunity to expand the business product by offering a new ‘insight’ using your new information in a structured, portable way to internal or external customers.  The key advantage is that while the information exists in the organization today, it’s difficult to access, understand and use in day to day operations.  Restructuring the information to become more ‘portable’ enables new value to be created.</a:t>
            </a:r>
            <a:endParaRPr sz="1200">
              <a:solidFill>
                <a:srgbClr val="273540"/>
              </a:solidFill>
              <a:highlight>
                <a:srgbClr val="FFFFFF"/>
              </a:highlight>
            </a:endParaRPr>
          </a:p>
          <a:p>
            <a:pPr indent="0" lvl="0" marL="0" rtl="0" algn="l">
              <a:lnSpc>
                <a:spcPct val="115000"/>
              </a:lnSpc>
              <a:spcBef>
                <a:spcPts val="900"/>
              </a:spcBef>
              <a:spcAft>
                <a:spcPts val="0"/>
              </a:spcAft>
              <a:buClr>
                <a:schemeClr val="dk1"/>
              </a:buClr>
              <a:buSzPts val="1100"/>
              <a:buFont typeface="Arial"/>
              <a:buNone/>
            </a:pPr>
            <a:r>
              <a:rPr lang="en" sz="1200" u="sng">
                <a:solidFill>
                  <a:srgbClr val="273540"/>
                </a:solidFill>
                <a:highlight>
                  <a:srgbClr val="FFFFFF"/>
                </a:highlight>
              </a:rPr>
              <a:t>The Team will choose an insight area to demonstrate portability of information structure:</a:t>
            </a:r>
            <a:endParaRPr sz="1200" u="sng">
              <a:solidFill>
                <a:srgbClr val="273540"/>
              </a:solidFill>
              <a:highlight>
                <a:srgbClr val="FFFFFF"/>
              </a:highlight>
            </a:endParaRPr>
          </a:p>
          <a:p>
            <a:pPr indent="-304800" lvl="0" marL="698500" rtl="0" algn="l">
              <a:lnSpc>
                <a:spcPct val="115000"/>
              </a:lnSpc>
              <a:spcBef>
                <a:spcPts val="900"/>
              </a:spcBef>
              <a:spcAft>
                <a:spcPts val="0"/>
              </a:spcAft>
              <a:buClr>
                <a:srgbClr val="273540"/>
              </a:buClr>
              <a:buSzPts val="1200"/>
              <a:buChar char="●"/>
            </a:pPr>
            <a:r>
              <a:rPr b="1" lang="en" sz="1200">
                <a:solidFill>
                  <a:srgbClr val="273540"/>
                </a:solidFill>
                <a:highlight>
                  <a:srgbClr val="FFFFFF"/>
                </a:highlight>
              </a:rPr>
              <a:t>Visualize</a:t>
            </a:r>
            <a:r>
              <a:rPr lang="en" sz="1200">
                <a:solidFill>
                  <a:srgbClr val="273540"/>
                </a:solidFill>
                <a:highlight>
                  <a:srgbClr val="FFFFFF"/>
                </a:highlight>
              </a:rPr>
              <a:t> info to a human, e.g. BI tool for viz, or info boxes in search, OR</a:t>
            </a:r>
            <a:endParaRPr sz="1200">
              <a:solidFill>
                <a:srgbClr val="273540"/>
              </a:solidFill>
              <a:highlight>
                <a:srgbClr val="FFFFFF"/>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rgbClr val="FFFFFF"/>
                </a:highlight>
              </a:rPr>
              <a:t>Analyze</a:t>
            </a:r>
            <a:r>
              <a:rPr lang="en" sz="1200">
                <a:solidFill>
                  <a:srgbClr val="273540"/>
                </a:solidFill>
                <a:highlight>
                  <a:srgbClr val="FFFFFF"/>
                </a:highlight>
              </a:rPr>
              <a:t> and understand a relationship, insight or event, e.g. detect anomalies, OR</a:t>
            </a:r>
            <a:endParaRPr sz="1200">
              <a:solidFill>
                <a:srgbClr val="273540"/>
              </a:solidFill>
              <a:highlight>
                <a:srgbClr val="FFFFFF"/>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rgbClr val="FFFFFF"/>
                </a:highlight>
              </a:rPr>
              <a:t>Predict</a:t>
            </a:r>
            <a:r>
              <a:rPr lang="en" sz="1200">
                <a:solidFill>
                  <a:srgbClr val="273540"/>
                </a:solidFill>
                <a:highlight>
                  <a:srgbClr val="FFFFFF"/>
                </a:highlight>
              </a:rPr>
              <a:t> future data by creating a model, e.g. recommend movie, predict player points, publishing prediction, OR</a:t>
            </a:r>
            <a:endParaRPr sz="1200">
              <a:solidFill>
                <a:srgbClr val="273540"/>
              </a:solidFill>
              <a:highlight>
                <a:srgbClr val="FFFFFF"/>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rgbClr val="FFFFFF"/>
                </a:highlight>
              </a:rPr>
              <a:t>Automate</a:t>
            </a:r>
            <a:r>
              <a:rPr lang="en" sz="1200">
                <a:solidFill>
                  <a:srgbClr val="273540"/>
                </a:solidFill>
                <a:highlight>
                  <a:srgbClr val="FFFFFF"/>
                </a:highlight>
              </a:rPr>
              <a:t> a task by connecting information, e.g. post to socials, send emails, control smart device</a:t>
            </a:r>
            <a:endParaRPr sz="1200">
              <a:solidFill>
                <a:srgbClr val="273540"/>
              </a:solidFill>
              <a:highlight>
                <a:srgbClr val="FFFFFF"/>
              </a:highlight>
            </a:endParaRPr>
          </a:p>
          <a:p>
            <a:pPr indent="0" lvl="0" marL="0" rtl="0" algn="l">
              <a:lnSpc>
                <a:spcPct val="115000"/>
              </a:lnSpc>
              <a:spcBef>
                <a:spcPts val="900"/>
              </a:spcBef>
              <a:spcAft>
                <a:spcPts val="0"/>
              </a:spcAft>
              <a:buClr>
                <a:schemeClr val="dk1"/>
              </a:buClr>
              <a:buSzPts val="1100"/>
              <a:buFont typeface="Arial"/>
              <a:buNone/>
            </a:pPr>
            <a:r>
              <a:rPr lang="en" sz="1200" u="sng">
                <a:solidFill>
                  <a:srgbClr val="273540"/>
                </a:solidFill>
                <a:highlight>
                  <a:srgbClr val="FFFFFF"/>
                </a:highlight>
              </a:rPr>
              <a:t>The project will be graded on 4 areas:</a:t>
            </a:r>
            <a:endParaRPr sz="1200" u="sng">
              <a:solidFill>
                <a:srgbClr val="273540"/>
              </a:solidFill>
              <a:highlight>
                <a:srgbClr val="FFFFFF"/>
              </a:highlight>
            </a:endParaRPr>
          </a:p>
          <a:p>
            <a:pPr indent="-304800" lvl="0" marL="698500" rtl="0" algn="l">
              <a:lnSpc>
                <a:spcPct val="115000"/>
              </a:lnSpc>
              <a:spcBef>
                <a:spcPts val="900"/>
              </a:spcBef>
              <a:spcAft>
                <a:spcPts val="0"/>
              </a:spcAft>
              <a:buClr>
                <a:srgbClr val="273540"/>
              </a:buClr>
              <a:buSzPts val="1200"/>
              <a:buChar char="●"/>
            </a:pPr>
            <a:r>
              <a:rPr b="1" lang="en" sz="1200">
                <a:solidFill>
                  <a:srgbClr val="273540"/>
                </a:solidFill>
                <a:highlight>
                  <a:srgbClr val="FFFFFF"/>
                </a:highlight>
              </a:rPr>
              <a:t>Ideate</a:t>
            </a:r>
            <a:r>
              <a:rPr lang="en" sz="1200">
                <a:solidFill>
                  <a:srgbClr val="273540"/>
                </a:solidFill>
                <a:highlight>
                  <a:srgbClr val="FFFFFF"/>
                </a:highlight>
              </a:rPr>
              <a:t> a use case - info story, requirements, wireframes</a:t>
            </a:r>
            <a:endParaRPr sz="1200">
              <a:solidFill>
                <a:srgbClr val="273540"/>
              </a:solidFill>
              <a:highlight>
                <a:srgbClr val="FFFFFF"/>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rgbClr val="FFFFFF"/>
                </a:highlight>
              </a:rPr>
              <a:t>Define</a:t>
            </a:r>
            <a:r>
              <a:rPr lang="en" sz="1200">
                <a:solidFill>
                  <a:srgbClr val="273540"/>
                </a:solidFill>
                <a:highlight>
                  <a:srgbClr val="FFFFFF"/>
                </a:highlight>
              </a:rPr>
              <a:t> and assess existing information using the FAIR needed for information story </a:t>
            </a:r>
            <a:endParaRPr sz="1200">
              <a:solidFill>
                <a:srgbClr val="273540"/>
              </a:solidFill>
              <a:highlight>
                <a:srgbClr val="FFFFFF"/>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rgbClr val="FFFFFF"/>
                </a:highlight>
              </a:rPr>
              <a:t>Analyze</a:t>
            </a:r>
            <a:r>
              <a:rPr lang="en" sz="1200">
                <a:solidFill>
                  <a:srgbClr val="273540"/>
                </a:solidFill>
                <a:highlight>
                  <a:srgbClr val="FFFFFF"/>
                </a:highlight>
              </a:rPr>
              <a:t> deficiencies and design improvements for your portable structure</a:t>
            </a:r>
            <a:endParaRPr sz="1200">
              <a:solidFill>
                <a:srgbClr val="273540"/>
              </a:solidFill>
              <a:highlight>
                <a:srgbClr val="FFFFFF"/>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rgbClr val="FFFFFF"/>
                </a:highlight>
              </a:rPr>
              <a:t>Improve</a:t>
            </a:r>
            <a:r>
              <a:rPr lang="en" sz="1200">
                <a:solidFill>
                  <a:srgbClr val="273540"/>
                </a:solidFill>
                <a:highlight>
                  <a:srgbClr val="FFFFFF"/>
                </a:highlight>
              </a:rPr>
              <a:t> the existing information structure to enable your information story</a:t>
            </a:r>
            <a:endParaRPr sz="1200">
              <a:solidFill>
                <a:srgbClr val="273540"/>
              </a:solidFill>
              <a:highlight>
                <a:srgbClr val="FFFFFF"/>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rgbClr val="FFFFFF"/>
                </a:highlight>
              </a:rPr>
              <a:t>Control</a:t>
            </a:r>
            <a:r>
              <a:rPr lang="en" sz="1200">
                <a:solidFill>
                  <a:srgbClr val="273540"/>
                </a:solidFill>
                <a:highlight>
                  <a:srgbClr val="FFFFFF"/>
                </a:highlight>
              </a:rPr>
              <a:t> for quality, performance and security of information system </a:t>
            </a:r>
            <a:endParaRPr sz="1200">
              <a:solidFill>
                <a:srgbClr val="273540"/>
              </a:solidFill>
              <a:highlight>
                <a:srgbClr val="FFFFFF"/>
              </a:highlight>
            </a:endParaRPr>
          </a:p>
          <a:p>
            <a:pPr indent="0" lvl="0" marL="0" rtl="0" algn="l">
              <a:lnSpc>
                <a:spcPct val="115000"/>
              </a:lnSpc>
              <a:spcBef>
                <a:spcPts val="900"/>
              </a:spcBef>
              <a:spcAft>
                <a:spcPts val="0"/>
              </a:spcAft>
              <a:buClr>
                <a:schemeClr val="dk1"/>
              </a:buClr>
              <a:buSzPts val="1100"/>
              <a:buFont typeface="Arial"/>
              <a:buNone/>
            </a:pPr>
            <a:r>
              <a:rPr lang="en" sz="1200" u="sng">
                <a:solidFill>
                  <a:srgbClr val="273540"/>
                </a:solidFill>
                <a:highlight>
                  <a:srgbClr val="FFFFFF"/>
                </a:highlight>
              </a:rPr>
              <a:t>Intersection with MSIM areas and how to go ‘deep’ in your area:</a:t>
            </a:r>
            <a:endParaRPr sz="1200" u="sng">
              <a:solidFill>
                <a:srgbClr val="273540"/>
              </a:solidFill>
              <a:highlight>
                <a:srgbClr val="FFFFFF"/>
              </a:highlight>
            </a:endParaRPr>
          </a:p>
          <a:p>
            <a:pPr indent="-304800" lvl="0" marL="698500" rtl="0" algn="l">
              <a:lnSpc>
                <a:spcPct val="115000"/>
              </a:lnSpc>
              <a:spcBef>
                <a:spcPts val="900"/>
              </a:spcBef>
              <a:spcAft>
                <a:spcPts val="0"/>
              </a:spcAft>
              <a:buClr>
                <a:srgbClr val="273540"/>
              </a:buClr>
              <a:buSzPts val="1200"/>
              <a:buChar char="●"/>
            </a:pPr>
            <a:r>
              <a:rPr b="1" lang="en" sz="1200">
                <a:solidFill>
                  <a:srgbClr val="273540"/>
                </a:solidFill>
                <a:highlight>
                  <a:srgbClr val="FFFFFF"/>
                </a:highlight>
              </a:rPr>
              <a:t>Information Architecture</a:t>
            </a:r>
            <a:r>
              <a:rPr lang="en" sz="1200">
                <a:solidFill>
                  <a:srgbClr val="273540"/>
                </a:solidFill>
                <a:highlight>
                  <a:srgbClr val="FFFFFF"/>
                </a:highlight>
              </a:rPr>
              <a:t>: create new and novel information structures designed for maximizing openness, integration or re-use of existing information for a specific information story, where it’s so novel you could publish it in an information architecture conference</a:t>
            </a:r>
            <a:endParaRPr sz="1200">
              <a:solidFill>
                <a:srgbClr val="273540"/>
              </a:solidFill>
              <a:highlight>
                <a:srgbClr val="FFFFFF"/>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rgbClr val="FFFFFF"/>
                </a:highlight>
              </a:rPr>
              <a:t>Project / Product Management</a:t>
            </a:r>
            <a:r>
              <a:rPr lang="en" sz="1200">
                <a:solidFill>
                  <a:srgbClr val="273540"/>
                </a:solidFill>
                <a:highlight>
                  <a:srgbClr val="FFFFFF"/>
                </a:highlight>
              </a:rPr>
              <a:t>: create very well-defined user stories and business case with value above and beyond information story that you could pitch this user story as a new startup in a student startup fair</a:t>
            </a:r>
            <a:endParaRPr sz="1200">
              <a:solidFill>
                <a:srgbClr val="273540"/>
              </a:solidFill>
              <a:highlight>
                <a:srgbClr val="FFFFFF"/>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rgbClr val="FFFFFF"/>
                </a:highlight>
              </a:rPr>
              <a:t>Data Science</a:t>
            </a:r>
            <a:r>
              <a:rPr lang="en" sz="1200">
                <a:solidFill>
                  <a:srgbClr val="273540"/>
                </a:solidFill>
                <a:highlight>
                  <a:srgbClr val="FFFFFF"/>
                </a:highlight>
              </a:rPr>
              <a:t>: create interesting analysis of underlying information that you could submit to a data science blog like https://www.kdnuggets.com/ or https://towardsdatascience.com/</a:t>
            </a:r>
            <a:endParaRPr sz="1200">
              <a:solidFill>
                <a:srgbClr val="273540"/>
              </a:solidFill>
              <a:highlight>
                <a:srgbClr val="FFFFFF"/>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rgbClr val="FFFFFF"/>
                </a:highlight>
              </a:rPr>
              <a:t>User Experience</a:t>
            </a:r>
            <a:r>
              <a:rPr lang="en" sz="1200">
                <a:solidFill>
                  <a:srgbClr val="273540"/>
                </a:solidFill>
                <a:highlight>
                  <a:srgbClr val="FFFFFF"/>
                </a:highlight>
              </a:rPr>
              <a:t>: create a novel and intuitive experience that is so enjoyable a online public site becomes a great portfolio showcase</a:t>
            </a:r>
            <a:endParaRPr sz="1200">
              <a:solidFill>
                <a:srgbClr val="273540"/>
              </a:solidFill>
              <a:highlight>
                <a:srgbClr val="FFFFFF"/>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rgbClr val="FFFFFF"/>
                </a:highlight>
              </a:rPr>
              <a:t>Cybersecurity</a:t>
            </a:r>
            <a:r>
              <a:rPr lang="en" sz="1200">
                <a:solidFill>
                  <a:srgbClr val="273540"/>
                </a:solidFill>
                <a:highlight>
                  <a:srgbClr val="FFFFFF"/>
                </a:highlight>
              </a:rPr>
              <a:t>: create enhanced use of authorization, privacy preservation of access, or information protections where you could document best practices in an infosec conference submission</a:t>
            </a:r>
            <a:endParaRPr sz="1200">
              <a:solidFill>
                <a:srgbClr val="273540"/>
              </a:solidFill>
              <a:highlight>
                <a:srgbClr val="FFFFFF"/>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rgbClr val="FFFFFF"/>
                </a:highlight>
              </a:rPr>
              <a:t>Business Intelligence</a:t>
            </a:r>
            <a:r>
              <a:rPr lang="en" sz="1200">
                <a:solidFill>
                  <a:srgbClr val="273540"/>
                </a:solidFill>
                <a:highlight>
                  <a:srgbClr val="FFFFFF"/>
                </a:highlight>
              </a:rPr>
              <a:t>: create novel and insightful visualization of information that can be shared as a blog post highlighting the work is shared on Tableau’s, or similar product’s, website</a:t>
            </a:r>
            <a:endParaRPr sz="1200">
              <a:solidFill>
                <a:srgbClr val="273540"/>
              </a:solidFill>
              <a:highlight>
                <a:srgbClr val="FFFFFF"/>
              </a:highlight>
            </a:endParaRPr>
          </a:p>
          <a:p>
            <a:pPr indent="0" lvl="0" marL="0" rtl="0" algn="l">
              <a:lnSpc>
                <a:spcPct val="115000"/>
              </a:lnSpc>
              <a:spcBef>
                <a:spcPts val="900"/>
              </a:spcBef>
              <a:spcAft>
                <a:spcPts val="0"/>
              </a:spcAft>
              <a:buClr>
                <a:schemeClr val="dk1"/>
              </a:buClr>
              <a:buSzPts val="1100"/>
              <a:buFont typeface="Arial"/>
              <a:buNone/>
            </a:pPr>
            <a:r>
              <a:rPr lang="en" sz="1200" u="sng">
                <a:solidFill>
                  <a:srgbClr val="273540"/>
                </a:solidFill>
                <a:highlight>
                  <a:srgbClr val="FFFFFF"/>
                </a:highlight>
              </a:rPr>
              <a:t>Group Project Presentation and Deliverables</a:t>
            </a:r>
            <a:endParaRPr sz="1200" u="sng">
              <a:solidFill>
                <a:srgbClr val="273540"/>
              </a:solidFill>
              <a:highlight>
                <a:srgbClr val="FFFFFF"/>
              </a:highlight>
            </a:endParaRPr>
          </a:p>
          <a:p>
            <a:pPr indent="-304800" lvl="0" marL="698500" rtl="0" algn="l">
              <a:lnSpc>
                <a:spcPct val="115000"/>
              </a:lnSpc>
              <a:spcBef>
                <a:spcPts val="900"/>
              </a:spcBef>
              <a:spcAft>
                <a:spcPts val="0"/>
              </a:spcAft>
              <a:buClr>
                <a:srgbClr val="273540"/>
              </a:buClr>
              <a:buSzPts val="1200"/>
              <a:buChar char="●"/>
            </a:pPr>
            <a:r>
              <a:rPr lang="en" sz="1200">
                <a:solidFill>
                  <a:srgbClr val="273540"/>
                </a:solidFill>
                <a:highlight>
                  <a:srgbClr val="FFFFFF"/>
                </a:highlight>
              </a:rPr>
              <a:t>Github repository should contain a Readme.md file that describes your project, including any code used to download and convert the structure and any code or processes for exposing the data as a website or API</a:t>
            </a:r>
            <a:endParaRPr sz="1200">
              <a:solidFill>
                <a:srgbClr val="273540"/>
              </a:solidFill>
              <a:highlight>
                <a:srgbClr val="FFFFFF"/>
              </a:highlight>
            </a:endParaRPr>
          </a:p>
          <a:p>
            <a:pPr indent="-304800" lvl="0" marL="698500" rtl="0" algn="l">
              <a:lnSpc>
                <a:spcPct val="115000"/>
              </a:lnSpc>
              <a:spcBef>
                <a:spcPts val="0"/>
              </a:spcBef>
              <a:spcAft>
                <a:spcPts val="0"/>
              </a:spcAft>
              <a:buClr>
                <a:srgbClr val="273540"/>
              </a:buClr>
              <a:buSzPts val="1200"/>
              <a:buChar char="●"/>
            </a:pPr>
            <a:r>
              <a:rPr lang="en" sz="1200">
                <a:solidFill>
                  <a:srgbClr val="273540"/>
                </a:solidFill>
                <a:highlight>
                  <a:srgbClr val="FFFFFF"/>
                </a:highlight>
              </a:rPr>
              <a:t>A presentation file as a PDF stored in Github that you will present in class. Focus on a summary of your project that touches on the main points described above for:</a:t>
            </a:r>
            <a:endParaRPr sz="1200">
              <a:solidFill>
                <a:srgbClr val="273540"/>
              </a:solidFill>
              <a:highlight>
                <a:srgbClr val="FFFFFF"/>
              </a:highlight>
            </a:endParaRPr>
          </a:p>
          <a:p>
            <a:pPr indent="-304800" lvl="1" marL="1397000" rtl="0" algn="l">
              <a:lnSpc>
                <a:spcPct val="115000"/>
              </a:lnSpc>
              <a:spcBef>
                <a:spcPts val="0"/>
              </a:spcBef>
              <a:spcAft>
                <a:spcPts val="0"/>
              </a:spcAft>
              <a:buClr>
                <a:srgbClr val="273540"/>
              </a:buClr>
              <a:buSzPts val="1200"/>
              <a:buChar char="○"/>
            </a:pPr>
            <a:r>
              <a:rPr lang="en" sz="1200">
                <a:solidFill>
                  <a:srgbClr val="273540"/>
                </a:solidFill>
                <a:highlight>
                  <a:srgbClr val="FFFFFF"/>
                </a:highlight>
              </a:rPr>
              <a:t>Info story or who is the user and why is it important to them</a:t>
            </a:r>
            <a:endParaRPr sz="1200">
              <a:solidFill>
                <a:srgbClr val="273540"/>
              </a:solidFill>
              <a:highlight>
                <a:srgbClr val="FFFFFF"/>
              </a:highlight>
            </a:endParaRPr>
          </a:p>
          <a:p>
            <a:pPr indent="-304800" lvl="1" marL="1397000" rtl="0" algn="l">
              <a:lnSpc>
                <a:spcPct val="115000"/>
              </a:lnSpc>
              <a:spcBef>
                <a:spcPts val="0"/>
              </a:spcBef>
              <a:spcAft>
                <a:spcPts val="0"/>
              </a:spcAft>
              <a:buClr>
                <a:srgbClr val="273540"/>
              </a:buClr>
              <a:buSzPts val="1200"/>
              <a:buChar char="○"/>
            </a:pPr>
            <a:r>
              <a:rPr lang="en" sz="1200">
                <a:solidFill>
                  <a:srgbClr val="273540"/>
                </a:solidFill>
                <a:highlight>
                  <a:srgbClr val="FFFFFF"/>
                </a:highlight>
              </a:rPr>
              <a:t>Existing structure and FAIR assessment,</a:t>
            </a:r>
            <a:endParaRPr sz="1200">
              <a:solidFill>
                <a:srgbClr val="273540"/>
              </a:solidFill>
              <a:highlight>
                <a:srgbClr val="FFFFFF"/>
              </a:highlight>
            </a:endParaRPr>
          </a:p>
          <a:p>
            <a:pPr indent="-304800" lvl="1" marL="1397000" rtl="0" algn="l">
              <a:lnSpc>
                <a:spcPct val="115000"/>
              </a:lnSpc>
              <a:spcBef>
                <a:spcPts val="0"/>
              </a:spcBef>
              <a:spcAft>
                <a:spcPts val="0"/>
              </a:spcAft>
              <a:buClr>
                <a:srgbClr val="273540"/>
              </a:buClr>
              <a:buSzPts val="1200"/>
              <a:buChar char="○"/>
            </a:pPr>
            <a:r>
              <a:rPr lang="en" sz="1200">
                <a:solidFill>
                  <a:srgbClr val="273540"/>
                </a:solidFill>
                <a:highlight>
                  <a:srgbClr val="FFFFFF"/>
                </a:highlight>
              </a:rPr>
              <a:t>How you decided to improve the structure,</a:t>
            </a:r>
            <a:endParaRPr sz="1200">
              <a:solidFill>
                <a:srgbClr val="273540"/>
              </a:solidFill>
              <a:highlight>
                <a:srgbClr val="FFFFFF"/>
              </a:highlight>
            </a:endParaRPr>
          </a:p>
          <a:p>
            <a:pPr indent="-304800" lvl="1" marL="1397000" rtl="0" algn="l">
              <a:lnSpc>
                <a:spcPct val="115000"/>
              </a:lnSpc>
              <a:spcBef>
                <a:spcPts val="0"/>
              </a:spcBef>
              <a:spcAft>
                <a:spcPts val="0"/>
              </a:spcAft>
              <a:buClr>
                <a:srgbClr val="273540"/>
              </a:buClr>
              <a:buSzPts val="1200"/>
              <a:buChar char="○"/>
            </a:pPr>
            <a:r>
              <a:rPr lang="en" sz="1200">
                <a:solidFill>
                  <a:srgbClr val="273540"/>
                </a:solidFill>
                <a:highlight>
                  <a:srgbClr val="FFFFFF"/>
                </a:highlight>
              </a:rPr>
              <a:t>What your new structure is, and</a:t>
            </a:r>
            <a:endParaRPr sz="1200">
              <a:solidFill>
                <a:srgbClr val="273540"/>
              </a:solidFill>
              <a:highlight>
                <a:srgbClr val="FFFFFF"/>
              </a:highlight>
            </a:endParaRPr>
          </a:p>
          <a:p>
            <a:pPr indent="-304800" lvl="1" marL="1397000" rtl="0" algn="l">
              <a:lnSpc>
                <a:spcPct val="115000"/>
              </a:lnSpc>
              <a:spcBef>
                <a:spcPts val="0"/>
              </a:spcBef>
              <a:spcAft>
                <a:spcPts val="0"/>
              </a:spcAft>
              <a:buClr>
                <a:srgbClr val="273540"/>
              </a:buClr>
              <a:buSzPts val="1200"/>
              <a:buChar char="○"/>
            </a:pPr>
            <a:r>
              <a:rPr lang="en" sz="1200">
                <a:solidFill>
                  <a:srgbClr val="273540"/>
                </a:solidFill>
                <a:highlight>
                  <a:srgbClr val="FFFFFF"/>
                </a:highlight>
              </a:rPr>
              <a:t>How would quality be identified and addressed</a:t>
            </a:r>
            <a:endParaRPr sz="1200">
              <a:solidFill>
                <a:srgbClr val="273540"/>
              </a:solidFill>
              <a:highlight>
                <a:srgbClr val="FFFFFF"/>
              </a:highlight>
            </a:endParaRPr>
          </a:p>
          <a:p>
            <a:pPr indent="-304800" lvl="0" marL="698500" rtl="0" algn="l">
              <a:lnSpc>
                <a:spcPct val="115000"/>
              </a:lnSpc>
              <a:spcBef>
                <a:spcPts val="0"/>
              </a:spcBef>
              <a:spcAft>
                <a:spcPts val="0"/>
              </a:spcAft>
              <a:buClr>
                <a:srgbClr val="273540"/>
              </a:buClr>
              <a:buSzPts val="1200"/>
              <a:buChar char="●"/>
            </a:pPr>
            <a:r>
              <a:rPr lang="en" sz="1200">
                <a:solidFill>
                  <a:srgbClr val="273540"/>
                </a:solidFill>
                <a:highlight>
                  <a:srgbClr val="FFFFFF"/>
                </a:highlight>
              </a:rPr>
              <a:t>For each of the 4 project grading elements above (and found rubric below) you should have documentation from prior class assignments that you can update and upload to Github using easy to understand file naming. These artifacts are what we will use for grading.</a:t>
            </a:r>
            <a:endParaRPr sz="1200">
              <a:solidFill>
                <a:srgbClr val="273540"/>
              </a:solidFill>
              <a:highlight>
                <a:srgbClr val="FFFFFF"/>
              </a:highlight>
            </a:endParaRPr>
          </a:p>
          <a:p>
            <a:pPr indent="0" lvl="0" marL="0" rtl="0" algn="l">
              <a:spcBef>
                <a:spcPts val="5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5d0ff5dc8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5d0ff5dc8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73540"/>
                </a:solidFill>
                <a:highlight>
                  <a:srgbClr val="FFFFFF"/>
                </a:highlight>
              </a:rPr>
              <a:t>Functional information system to access new portable information 2</a:t>
            </a:r>
            <a:endParaRPr sz="1200">
              <a:solidFill>
                <a:srgbClr val="273540"/>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solidFill>
                  <a:srgbClr val="273540"/>
                </a:solidFill>
                <a:highlight>
                  <a:srgbClr val="FFFFFF"/>
                </a:highlight>
              </a:rPr>
              <a:t>The information provided is correct and complete as described in the information story.</a:t>
            </a:r>
            <a:endParaRPr sz="1200">
              <a:solidFill>
                <a:srgbClr val="273540"/>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5d0ff5dc8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5d0ff5dc8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73540"/>
                </a:solidFill>
                <a:highlight>
                  <a:srgbClr val="FFFFFF"/>
                </a:highlight>
              </a:rPr>
              <a:t>Document performance and quality of new portable information 1</a:t>
            </a:r>
            <a:endParaRPr sz="1200">
              <a:solidFill>
                <a:srgbClr val="273540"/>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solidFill>
                  <a:srgbClr val="273540"/>
                </a:solidFill>
                <a:highlight>
                  <a:srgbClr val="FFFFFF"/>
                </a:highlight>
              </a:rPr>
              <a:t>The desired quality captured in the requirements and the final quality of the information is well documented. Any differences in quality are described along with a possible remediation plan.</a:t>
            </a:r>
            <a:endParaRPr sz="1200">
              <a:solidFill>
                <a:srgbClr val="273540"/>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5e73c91b8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5e73c91b8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73540"/>
                </a:solidFill>
                <a:highlight>
                  <a:schemeClr val="lt1"/>
                </a:highlight>
              </a:rPr>
              <a:t>Document performance and quality of new portable information 2</a:t>
            </a:r>
            <a:endParaRPr sz="1200">
              <a:solidFill>
                <a:srgbClr val="273540"/>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 sz="1200">
                <a:solidFill>
                  <a:srgbClr val="273540"/>
                </a:solidFill>
                <a:highlight>
                  <a:schemeClr val="lt1"/>
                </a:highlight>
              </a:rPr>
              <a:t>The desired performance of the information system is clearly captured and the final performance is documented. Any differences in performance are addressed and a possible remediation plan is captured.</a:t>
            </a:r>
            <a:endParaRPr sz="1200">
              <a:solidFill>
                <a:srgbClr val="273540"/>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5d0ff5dc8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5d0ff5dc8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73540"/>
                </a:solidFill>
                <a:highlight>
                  <a:srgbClr val="FFFFFF"/>
                </a:highlight>
              </a:rPr>
              <a:t>References</a:t>
            </a:r>
            <a:endParaRPr sz="1200">
              <a:solidFill>
                <a:srgbClr val="273540"/>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73540"/>
              </a:solidFill>
              <a:highlight>
                <a:srgbClr val="FFFFFF"/>
              </a:highlight>
            </a:endParaRPr>
          </a:p>
          <a:p>
            <a:pPr indent="0" lvl="0" marL="0" rtl="0" algn="l">
              <a:spcBef>
                <a:spcPts val="0"/>
              </a:spcBef>
              <a:spcAft>
                <a:spcPts val="0"/>
              </a:spcAft>
              <a:buNone/>
            </a:pPr>
            <a:r>
              <a:t/>
            </a:r>
            <a:endParaRPr sz="1200">
              <a:solidFill>
                <a:srgbClr val="273540"/>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e73c91b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e73c91b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 sz="1200">
                <a:solidFill>
                  <a:srgbClr val="273540"/>
                </a:solidFill>
                <a:highlight>
                  <a:schemeClr val="lt1"/>
                </a:highlight>
              </a:rPr>
              <a:t>Create a new information ‘product’ by extracting, transforming and restructuring existing information into one appropriate for a new information story with a focus on Portability. Use Github for code and other artifacts.</a:t>
            </a:r>
            <a:endParaRPr sz="1200">
              <a:solidFill>
                <a:srgbClr val="273540"/>
              </a:solidFill>
              <a:highlight>
                <a:schemeClr val="lt1"/>
              </a:highlight>
            </a:endParaRPr>
          </a:p>
          <a:p>
            <a:pPr indent="0" lvl="0" marL="0" rtl="0" algn="l">
              <a:lnSpc>
                <a:spcPct val="115000"/>
              </a:lnSpc>
              <a:spcBef>
                <a:spcPts val="900"/>
              </a:spcBef>
              <a:spcAft>
                <a:spcPts val="0"/>
              </a:spcAft>
              <a:buClr>
                <a:schemeClr val="dk1"/>
              </a:buClr>
              <a:buSzPts val="1100"/>
              <a:buFont typeface="Arial"/>
              <a:buNone/>
            </a:pPr>
            <a:r>
              <a:rPr lang="en" sz="1200" u="sng">
                <a:solidFill>
                  <a:srgbClr val="273540"/>
                </a:solidFill>
                <a:highlight>
                  <a:schemeClr val="lt1"/>
                </a:highlight>
              </a:rPr>
              <a:t>Motivation:</a:t>
            </a:r>
            <a:endParaRPr sz="1200" u="sng">
              <a:solidFill>
                <a:srgbClr val="273540"/>
              </a:solidFill>
              <a:highlight>
                <a:schemeClr val="lt1"/>
              </a:highlight>
            </a:endParaRPr>
          </a:p>
          <a:p>
            <a:pPr indent="0" lvl="0" marL="0" rtl="0" algn="l">
              <a:lnSpc>
                <a:spcPct val="115000"/>
              </a:lnSpc>
              <a:spcBef>
                <a:spcPts val="900"/>
              </a:spcBef>
              <a:spcAft>
                <a:spcPts val="0"/>
              </a:spcAft>
              <a:buClr>
                <a:schemeClr val="dk1"/>
              </a:buClr>
              <a:buSzPts val="1100"/>
              <a:buFont typeface="Arial"/>
              <a:buNone/>
            </a:pPr>
            <a:r>
              <a:rPr lang="en" sz="1200">
                <a:solidFill>
                  <a:srgbClr val="273540"/>
                </a:solidFill>
                <a:highlight>
                  <a:schemeClr val="lt1"/>
                </a:highlight>
              </a:rPr>
              <a:t>Almost every business is becoming a digital business producing and consuming information, often making their traditional business into a digital, information ‘product’. The way information is structured impacts business efficiency in a significant way, from cost to management and innovation cycle time.  This class and group project will help you understand how information structures are critical to information products and business digitization while allowing you to specialize in your area of MSIM focus.  You will imagine yourself as an engineer, data scientist, infosec professional, or product manager working at a large company, who sees an opportunity to expand the business product by offering a new ‘insight’ using your new information in a structured, portable way to internal or external customers.  The key advantage is that while the information exists in the organization today, it’s difficult to access, understand and use in day to day operations.  Restructuring the information to become more ‘portable’ enables new value to be created.</a:t>
            </a:r>
            <a:endParaRPr sz="1200">
              <a:solidFill>
                <a:srgbClr val="273540"/>
              </a:solidFill>
              <a:highlight>
                <a:schemeClr val="lt1"/>
              </a:highlight>
            </a:endParaRPr>
          </a:p>
          <a:p>
            <a:pPr indent="0" lvl="0" marL="0" rtl="0" algn="l">
              <a:lnSpc>
                <a:spcPct val="115000"/>
              </a:lnSpc>
              <a:spcBef>
                <a:spcPts val="900"/>
              </a:spcBef>
              <a:spcAft>
                <a:spcPts val="0"/>
              </a:spcAft>
              <a:buClr>
                <a:schemeClr val="dk1"/>
              </a:buClr>
              <a:buSzPts val="1100"/>
              <a:buFont typeface="Arial"/>
              <a:buNone/>
            </a:pPr>
            <a:r>
              <a:rPr lang="en" sz="1200" u="sng">
                <a:solidFill>
                  <a:srgbClr val="273540"/>
                </a:solidFill>
                <a:highlight>
                  <a:schemeClr val="lt1"/>
                </a:highlight>
              </a:rPr>
              <a:t>The Team will choose an insight area to demonstrate portability of information structure:</a:t>
            </a:r>
            <a:endParaRPr sz="1200" u="sng">
              <a:solidFill>
                <a:srgbClr val="273540"/>
              </a:solidFill>
              <a:highlight>
                <a:schemeClr val="lt1"/>
              </a:highlight>
            </a:endParaRPr>
          </a:p>
          <a:p>
            <a:pPr indent="-304800" lvl="0" marL="698500" rtl="0" algn="l">
              <a:lnSpc>
                <a:spcPct val="115000"/>
              </a:lnSpc>
              <a:spcBef>
                <a:spcPts val="900"/>
              </a:spcBef>
              <a:spcAft>
                <a:spcPts val="0"/>
              </a:spcAft>
              <a:buClr>
                <a:srgbClr val="273540"/>
              </a:buClr>
              <a:buSzPts val="1200"/>
              <a:buChar char="●"/>
            </a:pPr>
            <a:r>
              <a:rPr b="1" lang="en" sz="1200">
                <a:solidFill>
                  <a:srgbClr val="273540"/>
                </a:solidFill>
                <a:highlight>
                  <a:schemeClr val="lt1"/>
                </a:highlight>
              </a:rPr>
              <a:t>Visualize</a:t>
            </a:r>
            <a:r>
              <a:rPr lang="en" sz="1200">
                <a:solidFill>
                  <a:srgbClr val="273540"/>
                </a:solidFill>
                <a:highlight>
                  <a:schemeClr val="lt1"/>
                </a:highlight>
              </a:rPr>
              <a:t> info to a human, e.g. BI tool for viz, or info boxes in search, OR</a:t>
            </a:r>
            <a:endParaRPr sz="1200">
              <a:solidFill>
                <a:srgbClr val="273540"/>
              </a:solidFill>
              <a:highlight>
                <a:schemeClr val="lt1"/>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chemeClr val="lt1"/>
                </a:highlight>
              </a:rPr>
              <a:t>Analyze</a:t>
            </a:r>
            <a:r>
              <a:rPr lang="en" sz="1200">
                <a:solidFill>
                  <a:srgbClr val="273540"/>
                </a:solidFill>
                <a:highlight>
                  <a:schemeClr val="lt1"/>
                </a:highlight>
              </a:rPr>
              <a:t> and understand a relationship, insight or event, e.g. detect anomalies, OR</a:t>
            </a:r>
            <a:endParaRPr sz="1200">
              <a:solidFill>
                <a:srgbClr val="273540"/>
              </a:solidFill>
              <a:highlight>
                <a:schemeClr val="lt1"/>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chemeClr val="lt1"/>
                </a:highlight>
              </a:rPr>
              <a:t>Predict</a:t>
            </a:r>
            <a:r>
              <a:rPr lang="en" sz="1200">
                <a:solidFill>
                  <a:srgbClr val="273540"/>
                </a:solidFill>
                <a:highlight>
                  <a:schemeClr val="lt1"/>
                </a:highlight>
              </a:rPr>
              <a:t> future data by creating a model, e.g. recommend movie, predict player points, publishing prediction, OR</a:t>
            </a:r>
            <a:endParaRPr sz="1200">
              <a:solidFill>
                <a:srgbClr val="273540"/>
              </a:solidFill>
              <a:highlight>
                <a:schemeClr val="lt1"/>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chemeClr val="lt1"/>
                </a:highlight>
              </a:rPr>
              <a:t>Automate</a:t>
            </a:r>
            <a:r>
              <a:rPr lang="en" sz="1200">
                <a:solidFill>
                  <a:srgbClr val="273540"/>
                </a:solidFill>
                <a:highlight>
                  <a:schemeClr val="lt1"/>
                </a:highlight>
              </a:rPr>
              <a:t> a task by connecting information, e.g. post to socials, send emails, control smart device</a:t>
            </a:r>
            <a:endParaRPr sz="1200">
              <a:solidFill>
                <a:srgbClr val="273540"/>
              </a:solidFill>
              <a:highlight>
                <a:schemeClr val="lt1"/>
              </a:highlight>
            </a:endParaRPr>
          </a:p>
          <a:p>
            <a:pPr indent="0" lvl="0" marL="0" rtl="0" algn="l">
              <a:lnSpc>
                <a:spcPct val="115000"/>
              </a:lnSpc>
              <a:spcBef>
                <a:spcPts val="900"/>
              </a:spcBef>
              <a:spcAft>
                <a:spcPts val="0"/>
              </a:spcAft>
              <a:buClr>
                <a:schemeClr val="dk1"/>
              </a:buClr>
              <a:buSzPts val="1100"/>
              <a:buFont typeface="Arial"/>
              <a:buNone/>
            </a:pPr>
            <a:r>
              <a:rPr lang="en" sz="1200" u="sng">
                <a:solidFill>
                  <a:srgbClr val="273540"/>
                </a:solidFill>
                <a:highlight>
                  <a:schemeClr val="lt1"/>
                </a:highlight>
              </a:rPr>
              <a:t>The project will be graded on 4 areas:</a:t>
            </a:r>
            <a:endParaRPr sz="1200" u="sng">
              <a:solidFill>
                <a:srgbClr val="273540"/>
              </a:solidFill>
              <a:highlight>
                <a:schemeClr val="lt1"/>
              </a:highlight>
            </a:endParaRPr>
          </a:p>
          <a:p>
            <a:pPr indent="-304800" lvl="0" marL="698500" rtl="0" algn="l">
              <a:lnSpc>
                <a:spcPct val="115000"/>
              </a:lnSpc>
              <a:spcBef>
                <a:spcPts val="900"/>
              </a:spcBef>
              <a:spcAft>
                <a:spcPts val="0"/>
              </a:spcAft>
              <a:buClr>
                <a:srgbClr val="273540"/>
              </a:buClr>
              <a:buSzPts val="1200"/>
              <a:buChar char="●"/>
            </a:pPr>
            <a:r>
              <a:rPr b="1" lang="en" sz="1200">
                <a:solidFill>
                  <a:srgbClr val="273540"/>
                </a:solidFill>
                <a:highlight>
                  <a:schemeClr val="lt1"/>
                </a:highlight>
              </a:rPr>
              <a:t>Ideate</a:t>
            </a:r>
            <a:r>
              <a:rPr lang="en" sz="1200">
                <a:solidFill>
                  <a:srgbClr val="273540"/>
                </a:solidFill>
                <a:highlight>
                  <a:schemeClr val="lt1"/>
                </a:highlight>
              </a:rPr>
              <a:t> a use case - info story, requirements, wireframes</a:t>
            </a:r>
            <a:endParaRPr sz="1200">
              <a:solidFill>
                <a:srgbClr val="273540"/>
              </a:solidFill>
              <a:highlight>
                <a:schemeClr val="lt1"/>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chemeClr val="lt1"/>
                </a:highlight>
              </a:rPr>
              <a:t>Define</a:t>
            </a:r>
            <a:r>
              <a:rPr lang="en" sz="1200">
                <a:solidFill>
                  <a:srgbClr val="273540"/>
                </a:solidFill>
                <a:highlight>
                  <a:schemeClr val="lt1"/>
                </a:highlight>
              </a:rPr>
              <a:t> and assess existing information using the FAIR needed for information story </a:t>
            </a:r>
            <a:endParaRPr sz="1200">
              <a:solidFill>
                <a:srgbClr val="273540"/>
              </a:solidFill>
              <a:highlight>
                <a:schemeClr val="lt1"/>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chemeClr val="lt1"/>
                </a:highlight>
              </a:rPr>
              <a:t>Analyze</a:t>
            </a:r>
            <a:r>
              <a:rPr lang="en" sz="1200">
                <a:solidFill>
                  <a:srgbClr val="273540"/>
                </a:solidFill>
                <a:highlight>
                  <a:schemeClr val="lt1"/>
                </a:highlight>
              </a:rPr>
              <a:t> deficiencies and design improvements for your portable structure</a:t>
            </a:r>
            <a:endParaRPr sz="1200">
              <a:solidFill>
                <a:srgbClr val="273540"/>
              </a:solidFill>
              <a:highlight>
                <a:schemeClr val="lt1"/>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chemeClr val="lt1"/>
                </a:highlight>
              </a:rPr>
              <a:t>Improve</a:t>
            </a:r>
            <a:r>
              <a:rPr lang="en" sz="1200">
                <a:solidFill>
                  <a:srgbClr val="273540"/>
                </a:solidFill>
                <a:highlight>
                  <a:schemeClr val="lt1"/>
                </a:highlight>
              </a:rPr>
              <a:t> the existing information structure to enable your information story</a:t>
            </a:r>
            <a:endParaRPr sz="1200">
              <a:solidFill>
                <a:srgbClr val="273540"/>
              </a:solidFill>
              <a:highlight>
                <a:schemeClr val="lt1"/>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chemeClr val="lt1"/>
                </a:highlight>
              </a:rPr>
              <a:t>Control</a:t>
            </a:r>
            <a:r>
              <a:rPr lang="en" sz="1200">
                <a:solidFill>
                  <a:srgbClr val="273540"/>
                </a:solidFill>
                <a:highlight>
                  <a:schemeClr val="lt1"/>
                </a:highlight>
              </a:rPr>
              <a:t> for quality, performance and security of information system </a:t>
            </a:r>
            <a:endParaRPr sz="1200">
              <a:solidFill>
                <a:srgbClr val="273540"/>
              </a:solidFill>
              <a:highlight>
                <a:schemeClr val="lt1"/>
              </a:highlight>
            </a:endParaRPr>
          </a:p>
          <a:p>
            <a:pPr indent="0" lvl="0" marL="0" rtl="0" algn="l">
              <a:lnSpc>
                <a:spcPct val="115000"/>
              </a:lnSpc>
              <a:spcBef>
                <a:spcPts val="900"/>
              </a:spcBef>
              <a:spcAft>
                <a:spcPts val="0"/>
              </a:spcAft>
              <a:buClr>
                <a:schemeClr val="dk1"/>
              </a:buClr>
              <a:buSzPts val="1100"/>
              <a:buFont typeface="Arial"/>
              <a:buNone/>
            </a:pPr>
            <a:r>
              <a:rPr lang="en" sz="1200" u="sng">
                <a:solidFill>
                  <a:srgbClr val="273540"/>
                </a:solidFill>
                <a:highlight>
                  <a:schemeClr val="lt1"/>
                </a:highlight>
              </a:rPr>
              <a:t>Intersection with MSIM areas and how to go ‘deep’ in your area:</a:t>
            </a:r>
            <a:endParaRPr sz="1200" u="sng">
              <a:solidFill>
                <a:srgbClr val="273540"/>
              </a:solidFill>
              <a:highlight>
                <a:schemeClr val="lt1"/>
              </a:highlight>
            </a:endParaRPr>
          </a:p>
          <a:p>
            <a:pPr indent="-304800" lvl="0" marL="698500" rtl="0" algn="l">
              <a:lnSpc>
                <a:spcPct val="115000"/>
              </a:lnSpc>
              <a:spcBef>
                <a:spcPts val="900"/>
              </a:spcBef>
              <a:spcAft>
                <a:spcPts val="0"/>
              </a:spcAft>
              <a:buClr>
                <a:srgbClr val="273540"/>
              </a:buClr>
              <a:buSzPts val="1200"/>
              <a:buChar char="●"/>
            </a:pPr>
            <a:r>
              <a:rPr b="1" lang="en" sz="1200">
                <a:solidFill>
                  <a:srgbClr val="273540"/>
                </a:solidFill>
                <a:highlight>
                  <a:schemeClr val="lt1"/>
                </a:highlight>
              </a:rPr>
              <a:t>Information Architecture</a:t>
            </a:r>
            <a:r>
              <a:rPr lang="en" sz="1200">
                <a:solidFill>
                  <a:srgbClr val="273540"/>
                </a:solidFill>
                <a:highlight>
                  <a:schemeClr val="lt1"/>
                </a:highlight>
              </a:rPr>
              <a:t>: create new and novel information structures designed for maximizing openness, integration or re-use of existing information for a specific information story, where it’s so novel you could publish it in an information architecture conference</a:t>
            </a:r>
            <a:endParaRPr sz="1200">
              <a:solidFill>
                <a:srgbClr val="273540"/>
              </a:solidFill>
              <a:highlight>
                <a:schemeClr val="lt1"/>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chemeClr val="lt1"/>
                </a:highlight>
              </a:rPr>
              <a:t>Project / Product Management</a:t>
            </a:r>
            <a:r>
              <a:rPr lang="en" sz="1200">
                <a:solidFill>
                  <a:srgbClr val="273540"/>
                </a:solidFill>
                <a:highlight>
                  <a:schemeClr val="lt1"/>
                </a:highlight>
              </a:rPr>
              <a:t>: create very well-defined user stories and business case with value above and beyond information story that you could pitch this user story as a new startup in a student startup fair</a:t>
            </a:r>
            <a:endParaRPr sz="1200">
              <a:solidFill>
                <a:srgbClr val="273540"/>
              </a:solidFill>
              <a:highlight>
                <a:schemeClr val="lt1"/>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chemeClr val="lt1"/>
                </a:highlight>
              </a:rPr>
              <a:t>Data Science</a:t>
            </a:r>
            <a:r>
              <a:rPr lang="en" sz="1200">
                <a:solidFill>
                  <a:srgbClr val="273540"/>
                </a:solidFill>
                <a:highlight>
                  <a:schemeClr val="lt1"/>
                </a:highlight>
              </a:rPr>
              <a:t>: create interesting analysis of underlying information that you could submit to a data science blog like https://www.kdnuggets.com/ or https://towardsdatascience.com/</a:t>
            </a:r>
            <a:endParaRPr sz="1200">
              <a:solidFill>
                <a:srgbClr val="273540"/>
              </a:solidFill>
              <a:highlight>
                <a:schemeClr val="lt1"/>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chemeClr val="lt1"/>
                </a:highlight>
              </a:rPr>
              <a:t>User Experience</a:t>
            </a:r>
            <a:r>
              <a:rPr lang="en" sz="1200">
                <a:solidFill>
                  <a:srgbClr val="273540"/>
                </a:solidFill>
                <a:highlight>
                  <a:schemeClr val="lt1"/>
                </a:highlight>
              </a:rPr>
              <a:t>: create a novel and intuitive experience that is so enjoyable a online public site becomes a great portfolio showcase</a:t>
            </a:r>
            <a:endParaRPr sz="1200">
              <a:solidFill>
                <a:srgbClr val="273540"/>
              </a:solidFill>
              <a:highlight>
                <a:schemeClr val="lt1"/>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chemeClr val="lt1"/>
                </a:highlight>
              </a:rPr>
              <a:t>Cybersecurity</a:t>
            </a:r>
            <a:r>
              <a:rPr lang="en" sz="1200">
                <a:solidFill>
                  <a:srgbClr val="273540"/>
                </a:solidFill>
                <a:highlight>
                  <a:schemeClr val="lt1"/>
                </a:highlight>
              </a:rPr>
              <a:t>: create enhanced use of authorization, privacy preservation of access, or information protections where you could document best practices in an infosec conference submission</a:t>
            </a:r>
            <a:endParaRPr sz="1200">
              <a:solidFill>
                <a:srgbClr val="273540"/>
              </a:solidFill>
              <a:highlight>
                <a:schemeClr val="lt1"/>
              </a:highlight>
            </a:endParaRPr>
          </a:p>
          <a:p>
            <a:pPr indent="-304800" lvl="0" marL="698500" rtl="0" algn="l">
              <a:lnSpc>
                <a:spcPct val="115000"/>
              </a:lnSpc>
              <a:spcBef>
                <a:spcPts val="0"/>
              </a:spcBef>
              <a:spcAft>
                <a:spcPts val="0"/>
              </a:spcAft>
              <a:buClr>
                <a:srgbClr val="273540"/>
              </a:buClr>
              <a:buSzPts val="1200"/>
              <a:buChar char="●"/>
            </a:pPr>
            <a:r>
              <a:rPr b="1" lang="en" sz="1200">
                <a:solidFill>
                  <a:srgbClr val="273540"/>
                </a:solidFill>
                <a:highlight>
                  <a:schemeClr val="lt1"/>
                </a:highlight>
              </a:rPr>
              <a:t>Business Intelligence</a:t>
            </a:r>
            <a:r>
              <a:rPr lang="en" sz="1200">
                <a:solidFill>
                  <a:srgbClr val="273540"/>
                </a:solidFill>
                <a:highlight>
                  <a:schemeClr val="lt1"/>
                </a:highlight>
              </a:rPr>
              <a:t>: create novel and insightful visualization of information that can be shared as a blog post highlighting the work is shared on Tableau’s, or similar product’s, website</a:t>
            </a:r>
            <a:endParaRPr sz="1200">
              <a:solidFill>
                <a:srgbClr val="273540"/>
              </a:solidFill>
              <a:highlight>
                <a:schemeClr val="lt1"/>
              </a:highlight>
            </a:endParaRPr>
          </a:p>
          <a:p>
            <a:pPr indent="0" lvl="0" marL="0" rtl="0" algn="l">
              <a:lnSpc>
                <a:spcPct val="115000"/>
              </a:lnSpc>
              <a:spcBef>
                <a:spcPts val="900"/>
              </a:spcBef>
              <a:spcAft>
                <a:spcPts val="0"/>
              </a:spcAft>
              <a:buClr>
                <a:schemeClr val="dk1"/>
              </a:buClr>
              <a:buSzPts val="1100"/>
              <a:buFont typeface="Arial"/>
              <a:buNone/>
            </a:pPr>
            <a:r>
              <a:rPr lang="en" sz="1200" u="sng">
                <a:solidFill>
                  <a:srgbClr val="273540"/>
                </a:solidFill>
                <a:highlight>
                  <a:schemeClr val="lt1"/>
                </a:highlight>
              </a:rPr>
              <a:t>Group Project Presentation and Deliverables</a:t>
            </a:r>
            <a:endParaRPr sz="1200" u="sng">
              <a:solidFill>
                <a:srgbClr val="273540"/>
              </a:solidFill>
              <a:highlight>
                <a:schemeClr val="lt1"/>
              </a:highlight>
            </a:endParaRPr>
          </a:p>
          <a:p>
            <a:pPr indent="-304800" lvl="0" marL="698500" rtl="0" algn="l">
              <a:lnSpc>
                <a:spcPct val="115000"/>
              </a:lnSpc>
              <a:spcBef>
                <a:spcPts val="900"/>
              </a:spcBef>
              <a:spcAft>
                <a:spcPts val="0"/>
              </a:spcAft>
              <a:buClr>
                <a:srgbClr val="273540"/>
              </a:buClr>
              <a:buSzPts val="1200"/>
              <a:buChar char="●"/>
            </a:pPr>
            <a:r>
              <a:rPr lang="en" sz="1200">
                <a:solidFill>
                  <a:srgbClr val="273540"/>
                </a:solidFill>
                <a:highlight>
                  <a:schemeClr val="lt1"/>
                </a:highlight>
              </a:rPr>
              <a:t>Github repository should contain a Readme.md file that describes your project, including any code used to download and convert the structure and any code or processes for exposing the data as a website or API</a:t>
            </a:r>
            <a:endParaRPr sz="1200">
              <a:solidFill>
                <a:srgbClr val="273540"/>
              </a:solidFill>
              <a:highlight>
                <a:schemeClr val="lt1"/>
              </a:highlight>
            </a:endParaRPr>
          </a:p>
          <a:p>
            <a:pPr indent="-304800" lvl="0" marL="698500" rtl="0" algn="l">
              <a:lnSpc>
                <a:spcPct val="115000"/>
              </a:lnSpc>
              <a:spcBef>
                <a:spcPts val="0"/>
              </a:spcBef>
              <a:spcAft>
                <a:spcPts val="0"/>
              </a:spcAft>
              <a:buClr>
                <a:srgbClr val="273540"/>
              </a:buClr>
              <a:buSzPts val="1200"/>
              <a:buChar char="●"/>
            </a:pPr>
            <a:r>
              <a:rPr lang="en" sz="1200">
                <a:solidFill>
                  <a:srgbClr val="273540"/>
                </a:solidFill>
                <a:highlight>
                  <a:schemeClr val="lt1"/>
                </a:highlight>
              </a:rPr>
              <a:t>A presentation file as a PDF stored in Github that you will present in class. Focus on a summary of your project that touches on the main points described above for:</a:t>
            </a:r>
            <a:endParaRPr sz="1200">
              <a:solidFill>
                <a:srgbClr val="273540"/>
              </a:solidFill>
              <a:highlight>
                <a:schemeClr val="lt1"/>
              </a:highlight>
            </a:endParaRPr>
          </a:p>
          <a:p>
            <a:pPr indent="-304800" lvl="1" marL="1397000" rtl="0" algn="l">
              <a:lnSpc>
                <a:spcPct val="115000"/>
              </a:lnSpc>
              <a:spcBef>
                <a:spcPts val="0"/>
              </a:spcBef>
              <a:spcAft>
                <a:spcPts val="0"/>
              </a:spcAft>
              <a:buClr>
                <a:srgbClr val="273540"/>
              </a:buClr>
              <a:buSzPts val="1200"/>
              <a:buChar char="○"/>
            </a:pPr>
            <a:r>
              <a:rPr lang="en" sz="1200">
                <a:solidFill>
                  <a:srgbClr val="273540"/>
                </a:solidFill>
                <a:highlight>
                  <a:schemeClr val="lt1"/>
                </a:highlight>
              </a:rPr>
              <a:t>Info story or who is the user and why is it important to them</a:t>
            </a:r>
            <a:endParaRPr sz="1200">
              <a:solidFill>
                <a:srgbClr val="273540"/>
              </a:solidFill>
              <a:highlight>
                <a:schemeClr val="lt1"/>
              </a:highlight>
            </a:endParaRPr>
          </a:p>
          <a:p>
            <a:pPr indent="-304800" lvl="1" marL="1397000" rtl="0" algn="l">
              <a:lnSpc>
                <a:spcPct val="115000"/>
              </a:lnSpc>
              <a:spcBef>
                <a:spcPts val="0"/>
              </a:spcBef>
              <a:spcAft>
                <a:spcPts val="0"/>
              </a:spcAft>
              <a:buClr>
                <a:srgbClr val="273540"/>
              </a:buClr>
              <a:buSzPts val="1200"/>
              <a:buChar char="○"/>
            </a:pPr>
            <a:r>
              <a:rPr lang="en" sz="1200">
                <a:solidFill>
                  <a:srgbClr val="273540"/>
                </a:solidFill>
                <a:highlight>
                  <a:schemeClr val="lt1"/>
                </a:highlight>
              </a:rPr>
              <a:t>Existing structure and FAIR assessment,</a:t>
            </a:r>
            <a:endParaRPr sz="1200">
              <a:solidFill>
                <a:srgbClr val="273540"/>
              </a:solidFill>
              <a:highlight>
                <a:schemeClr val="lt1"/>
              </a:highlight>
            </a:endParaRPr>
          </a:p>
          <a:p>
            <a:pPr indent="-304800" lvl="1" marL="1397000" rtl="0" algn="l">
              <a:lnSpc>
                <a:spcPct val="115000"/>
              </a:lnSpc>
              <a:spcBef>
                <a:spcPts val="0"/>
              </a:spcBef>
              <a:spcAft>
                <a:spcPts val="0"/>
              </a:spcAft>
              <a:buClr>
                <a:srgbClr val="273540"/>
              </a:buClr>
              <a:buSzPts val="1200"/>
              <a:buChar char="○"/>
            </a:pPr>
            <a:r>
              <a:rPr lang="en" sz="1200">
                <a:solidFill>
                  <a:srgbClr val="273540"/>
                </a:solidFill>
                <a:highlight>
                  <a:schemeClr val="lt1"/>
                </a:highlight>
              </a:rPr>
              <a:t>How you decided to improve the structure,</a:t>
            </a:r>
            <a:endParaRPr sz="1200">
              <a:solidFill>
                <a:srgbClr val="273540"/>
              </a:solidFill>
              <a:highlight>
                <a:schemeClr val="lt1"/>
              </a:highlight>
            </a:endParaRPr>
          </a:p>
          <a:p>
            <a:pPr indent="-304800" lvl="1" marL="1397000" rtl="0" algn="l">
              <a:lnSpc>
                <a:spcPct val="115000"/>
              </a:lnSpc>
              <a:spcBef>
                <a:spcPts val="0"/>
              </a:spcBef>
              <a:spcAft>
                <a:spcPts val="0"/>
              </a:spcAft>
              <a:buClr>
                <a:srgbClr val="273540"/>
              </a:buClr>
              <a:buSzPts val="1200"/>
              <a:buChar char="○"/>
            </a:pPr>
            <a:r>
              <a:rPr lang="en" sz="1200">
                <a:solidFill>
                  <a:srgbClr val="273540"/>
                </a:solidFill>
                <a:highlight>
                  <a:schemeClr val="lt1"/>
                </a:highlight>
              </a:rPr>
              <a:t>What your new structure is, and</a:t>
            </a:r>
            <a:endParaRPr sz="1200">
              <a:solidFill>
                <a:srgbClr val="273540"/>
              </a:solidFill>
              <a:highlight>
                <a:schemeClr val="lt1"/>
              </a:highlight>
            </a:endParaRPr>
          </a:p>
          <a:p>
            <a:pPr indent="-304800" lvl="1" marL="1397000" rtl="0" algn="l">
              <a:lnSpc>
                <a:spcPct val="115000"/>
              </a:lnSpc>
              <a:spcBef>
                <a:spcPts val="0"/>
              </a:spcBef>
              <a:spcAft>
                <a:spcPts val="0"/>
              </a:spcAft>
              <a:buClr>
                <a:srgbClr val="273540"/>
              </a:buClr>
              <a:buSzPts val="1200"/>
              <a:buChar char="○"/>
            </a:pPr>
            <a:r>
              <a:rPr lang="en" sz="1200">
                <a:solidFill>
                  <a:srgbClr val="273540"/>
                </a:solidFill>
                <a:highlight>
                  <a:schemeClr val="lt1"/>
                </a:highlight>
              </a:rPr>
              <a:t>How would quality be identified and addressed</a:t>
            </a:r>
            <a:endParaRPr sz="1200">
              <a:solidFill>
                <a:srgbClr val="273540"/>
              </a:solidFill>
              <a:highlight>
                <a:schemeClr val="lt1"/>
              </a:highlight>
            </a:endParaRPr>
          </a:p>
          <a:p>
            <a:pPr indent="-304800" lvl="0" marL="698500" rtl="0" algn="l">
              <a:lnSpc>
                <a:spcPct val="115000"/>
              </a:lnSpc>
              <a:spcBef>
                <a:spcPts val="0"/>
              </a:spcBef>
              <a:spcAft>
                <a:spcPts val="0"/>
              </a:spcAft>
              <a:buClr>
                <a:srgbClr val="273540"/>
              </a:buClr>
              <a:buSzPts val="1200"/>
              <a:buChar char="●"/>
            </a:pPr>
            <a:r>
              <a:rPr lang="en" sz="1200">
                <a:solidFill>
                  <a:srgbClr val="273540"/>
                </a:solidFill>
                <a:highlight>
                  <a:schemeClr val="lt1"/>
                </a:highlight>
              </a:rPr>
              <a:t>For each of the 4 project grading elements above (and found rubric below) you should have documentation from prior class assignments that you can update and upload to Github using easy to understand file naming. These artifacts are what we will use for grading.</a:t>
            </a:r>
            <a:endParaRPr sz="1200">
              <a:solidFill>
                <a:srgbClr val="273540"/>
              </a:solidFill>
              <a:highlight>
                <a:schemeClr val="lt1"/>
              </a:highlight>
            </a:endParaRPr>
          </a:p>
          <a:p>
            <a:pPr indent="0" lvl="0" marL="0" rtl="0" algn="l">
              <a:spcBef>
                <a:spcPts val="5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5d0ff5dc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5d0ff5dc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73540"/>
                </a:solidFill>
                <a:highlight>
                  <a:srgbClr val="FFFFFF"/>
                </a:highlight>
              </a:rPr>
              <a:t>Information Story Documented 1</a:t>
            </a:r>
            <a:endParaRPr sz="1200">
              <a:solidFill>
                <a:srgbClr val="273540"/>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solidFill>
                  <a:srgbClr val="273540"/>
                </a:solidFill>
                <a:highlight>
                  <a:srgbClr val="FFFFFF"/>
                </a:highlight>
              </a:rPr>
              <a:t>The purpose and motivation of the information used is clear and understandable. No extra or unnecessary information is used that is not described by the information story. The user of the information and their goal or problem being solved with the information is clear.</a:t>
            </a:r>
            <a:endParaRPr sz="1200">
              <a:solidFill>
                <a:srgbClr val="273540"/>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5d0ff5dc8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5d0ff5dc8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73540"/>
                </a:solidFill>
                <a:highlight>
                  <a:srgbClr val="FFFFFF"/>
                </a:highlight>
              </a:rPr>
              <a:t>Information Story Documented 2</a:t>
            </a:r>
            <a:endParaRPr sz="1200">
              <a:solidFill>
                <a:srgbClr val="273540"/>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solidFill>
                  <a:srgbClr val="273540"/>
                </a:solidFill>
                <a:highlight>
                  <a:srgbClr val="FFFFFF"/>
                </a:highlight>
              </a:rPr>
              <a:t>The requirements of the informations structure are sufficient to define what’s in scope and identify what is not in scope. All features of the structure and portability are captured in the requirements.</a:t>
            </a:r>
            <a:endParaRPr sz="1200">
              <a:solidFill>
                <a:srgbClr val="273540"/>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5d0ff5dc8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5d0ff5dc8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73540"/>
                </a:solidFill>
                <a:highlight>
                  <a:srgbClr val="FFFFFF"/>
                </a:highlight>
              </a:rPr>
              <a:t>Assessment of existing information structures 1</a:t>
            </a:r>
            <a:endParaRPr sz="1200">
              <a:solidFill>
                <a:srgbClr val="273540"/>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solidFill>
                  <a:srgbClr val="273540"/>
                </a:solidFill>
                <a:highlight>
                  <a:srgbClr val="FFFFFF"/>
                </a:highlight>
              </a:rPr>
              <a:t>The existing information that is used in the project is thoroughly analyzed for how it is structured and its portability with respect to the original use case. The way the information is accessed is understood, and the existing information is analyzed, in full or in part, to understand quality and performance.</a:t>
            </a:r>
            <a:endParaRPr sz="1200">
              <a:solidFill>
                <a:srgbClr val="273540"/>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5d0ff5dc8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5d0ff5dc8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73540"/>
                </a:solidFill>
                <a:highlight>
                  <a:srgbClr val="FFFFFF"/>
                </a:highlight>
              </a:rPr>
              <a:t>Assessment of existing information structures 2</a:t>
            </a:r>
            <a:endParaRPr sz="1200">
              <a:solidFill>
                <a:srgbClr val="273540"/>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solidFill>
                  <a:srgbClr val="273540"/>
                </a:solidFill>
                <a:highlight>
                  <a:srgbClr val="FFFFFF"/>
                </a:highlight>
              </a:rPr>
              <a:t>Given the information story, the transformations needed to the existing information are clear and well defined, including enough requirements to cover all transformations and any new features required.</a:t>
            </a:r>
            <a:endParaRPr sz="1200">
              <a:solidFill>
                <a:srgbClr val="273540"/>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5d0ff5dc8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5d0ff5dc8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73540"/>
                </a:solidFill>
                <a:highlight>
                  <a:srgbClr val="FFFFFF"/>
                </a:highlight>
              </a:rPr>
              <a:t>Portable information structure from transformed existing information 1</a:t>
            </a:r>
            <a:endParaRPr sz="1200">
              <a:solidFill>
                <a:srgbClr val="273540"/>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solidFill>
                  <a:srgbClr val="273540"/>
                </a:solidFill>
                <a:highlight>
                  <a:srgbClr val="FFFFFF"/>
                </a:highlight>
              </a:rPr>
              <a:t>The new information structure is different from the existing information in a substantial way, including at least 2 of the following: information itself, the structure, the format, and the access methodology.</a:t>
            </a:r>
            <a:endParaRPr sz="1200">
              <a:solidFill>
                <a:srgbClr val="273540"/>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5d0ff5dc8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5d0ff5dc8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73540"/>
                </a:solidFill>
                <a:highlight>
                  <a:srgbClr val="FFFFFF"/>
                </a:highlight>
              </a:rPr>
              <a:t>Portable information structure from transformed existing information 2</a:t>
            </a:r>
            <a:endParaRPr sz="1200">
              <a:solidFill>
                <a:srgbClr val="273540"/>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solidFill>
                  <a:srgbClr val="273540"/>
                </a:solidFill>
                <a:highlight>
                  <a:srgbClr val="FFFFFF"/>
                </a:highlight>
              </a:rPr>
              <a:t>The new information structure clearly meets the requirements identified in the information story, and no additional changes are made that are not part of the requirements.</a:t>
            </a:r>
            <a:endParaRPr sz="1200">
              <a:solidFill>
                <a:srgbClr val="273540"/>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5d0ff5dc8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5d0ff5dc8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73540"/>
                </a:solidFill>
                <a:highlight>
                  <a:srgbClr val="FFFFFF"/>
                </a:highlight>
              </a:rPr>
              <a:t>Functional information system to access new portable information 1</a:t>
            </a:r>
            <a:endParaRPr sz="1200">
              <a:solidFill>
                <a:srgbClr val="273540"/>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solidFill>
                  <a:srgbClr val="273540"/>
                </a:solidFill>
                <a:highlight>
                  <a:srgbClr val="FFFFFF"/>
                </a:highlight>
              </a:rPr>
              <a:t>It is possible to access the information as described in the documentation.</a:t>
            </a:r>
            <a:endParaRPr sz="1200">
              <a:solidFill>
                <a:srgbClr val="273540"/>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hyperlink" Target="https://developer.garmin.com/fit/download/" TargetMode="External"/><Relationship Id="rId5" Type="http://schemas.openxmlformats.org/officeDocument/2006/relationships/hyperlink" Target="https://developer.garmin.com/fit/overview/" TargetMode="External"/><Relationship Id="rId6" Type="http://schemas.openxmlformats.org/officeDocument/2006/relationships/hyperlink" Target="https://stronglifts.com/" TargetMode="External"/><Relationship Id="rId7" Type="http://schemas.openxmlformats.org/officeDocument/2006/relationships/hyperlink" Target="https://github.com/CFF-Stack/IMT-542---Final" TargetMode="External"/><Relationship Id="rId8"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1.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hyperlink" Target="https://developer.garmin.com/fit/overvie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0" y="777725"/>
            <a:ext cx="3853200" cy="3093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Increasing Portability of Strength Training Programs</a:t>
            </a:r>
            <a:endParaRPr>
              <a:solidFill>
                <a:schemeClr val="lt1"/>
              </a:solidFill>
            </a:endParaRPr>
          </a:p>
        </p:txBody>
      </p:sp>
      <p:sp>
        <p:nvSpPr>
          <p:cNvPr id="55" name="Google Shape;55;p13"/>
          <p:cNvSpPr txBox="1"/>
          <p:nvPr>
            <p:ph idx="1" type="subTitle"/>
          </p:nvPr>
        </p:nvSpPr>
        <p:spPr>
          <a:xfrm>
            <a:off x="6028400" y="4168675"/>
            <a:ext cx="30162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solidFill>
                  <a:srgbClr val="F3F3F3"/>
                </a:solidFill>
              </a:rPr>
              <a:t>Christopher Phillips</a:t>
            </a:r>
            <a:endParaRPr>
              <a:solidFill>
                <a:srgbClr val="F3F3F3"/>
              </a:solidFill>
            </a:endParaRPr>
          </a:p>
          <a:p>
            <a:pPr indent="0" lvl="0" marL="0" rtl="0" algn="ctr">
              <a:spcBef>
                <a:spcPts val="0"/>
              </a:spcBef>
              <a:spcAft>
                <a:spcPts val="0"/>
              </a:spcAft>
              <a:buNone/>
            </a:pPr>
            <a:r>
              <a:rPr lang="en">
                <a:solidFill>
                  <a:srgbClr val="F3F3F3"/>
                </a:solidFill>
              </a:rPr>
              <a:t>IMT 542</a:t>
            </a:r>
            <a:endParaRPr>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7" name="Google Shape;13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 name="Google Shape;138;p22"/>
          <p:cNvPicPr preferRelativeResize="0"/>
          <p:nvPr/>
        </p:nvPicPr>
        <p:blipFill>
          <a:blip r:embed="rId3">
            <a:alphaModFix/>
          </a:blip>
          <a:stretch>
            <a:fillRect/>
          </a:stretch>
        </p:blipFill>
        <p:spPr>
          <a:xfrm>
            <a:off x="-2413973" y="-643325"/>
            <a:ext cx="8937500" cy="5956824"/>
          </a:xfrm>
          <a:prstGeom prst="rect">
            <a:avLst/>
          </a:prstGeom>
          <a:noFill/>
          <a:ln>
            <a:noFill/>
          </a:ln>
        </p:spPr>
      </p:pic>
      <p:sp>
        <p:nvSpPr>
          <p:cNvPr id="139" name="Google Shape;139;p22"/>
          <p:cNvSpPr/>
          <p:nvPr/>
        </p:nvSpPr>
        <p:spPr>
          <a:xfrm rot="-711236">
            <a:off x="6465750"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flipH="1" rot="711236">
            <a:off x="5181012"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22"/>
          <p:cNvGrpSpPr/>
          <p:nvPr/>
        </p:nvGrpSpPr>
        <p:grpSpPr>
          <a:xfrm>
            <a:off x="5586175" y="2683244"/>
            <a:ext cx="3224025" cy="3335906"/>
            <a:chOff x="5796625" y="2541798"/>
            <a:chExt cx="3224025" cy="3335906"/>
          </a:xfrm>
        </p:grpSpPr>
        <p:sp>
          <p:nvSpPr>
            <p:cNvPr id="142" name="Google Shape;142;p22"/>
            <p:cNvSpPr/>
            <p:nvPr/>
          </p:nvSpPr>
          <p:spPr>
            <a:xfrm rot="-1789476">
              <a:off x="6572742" y="2571072"/>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txBox="1"/>
            <p:nvPr/>
          </p:nvSpPr>
          <p:spPr>
            <a:xfrm>
              <a:off x="6296613"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oboto"/>
                  <a:ea typeface="Roboto"/>
                  <a:cs typeface="Roboto"/>
                  <a:sym typeface="Roboto"/>
                </a:rPr>
                <a:t>20XX</a:t>
              </a:r>
              <a:endParaRPr b="1" sz="800">
                <a:solidFill>
                  <a:srgbClr val="5E5E5E"/>
                </a:solidFill>
                <a:latin typeface="Roboto"/>
                <a:ea typeface="Roboto"/>
                <a:cs typeface="Roboto"/>
                <a:sym typeface="Roboto"/>
              </a:endParaRPr>
            </a:p>
          </p:txBody>
        </p:sp>
        <p:sp>
          <p:nvSpPr>
            <p:cNvPr id="144" name="Google Shape;144;p22"/>
            <p:cNvSpPr/>
            <p:nvPr/>
          </p:nvSpPr>
          <p:spPr>
            <a:xfrm>
              <a:off x="5796625" y="3069013"/>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5" name="Google Shape;145;p22"/>
            <p:cNvSpPr txBox="1"/>
            <p:nvPr/>
          </p:nvSpPr>
          <p:spPr>
            <a:xfrm>
              <a:off x="5818750" y="2958704"/>
              <a:ext cx="3201900" cy="29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840D35"/>
                  </a:solidFill>
                  <a:latin typeface="Roboto"/>
                  <a:ea typeface="Roboto"/>
                  <a:cs typeface="Roboto"/>
                  <a:sym typeface="Roboto"/>
                </a:rPr>
                <a:t>visualize_workouts.py   </a:t>
              </a:r>
              <a:endParaRPr b="1" sz="900">
                <a:solidFill>
                  <a:srgbClr val="840D35"/>
                </a:solidFill>
                <a:latin typeface="Roboto"/>
                <a:ea typeface="Roboto"/>
                <a:cs typeface="Roboto"/>
                <a:sym typeface="Roboto"/>
              </a:endParaRPr>
            </a:p>
            <a:p>
              <a:pPr indent="0" lvl="0" marL="0" rtl="0" algn="l">
                <a:spcBef>
                  <a:spcPts val="0"/>
                </a:spcBef>
                <a:spcAft>
                  <a:spcPts val="0"/>
                </a:spcAft>
                <a:buNone/>
              </a:pPr>
              <a:r>
                <a:rPr b="1" lang="en" sz="900">
                  <a:solidFill>
                    <a:srgbClr val="840D35"/>
                  </a:solidFill>
                  <a:latin typeface="Roboto"/>
                  <a:ea typeface="Roboto"/>
                  <a:cs typeface="Roboto"/>
                  <a:sym typeface="Roboto"/>
                </a:rPr>
                <a:t>- Loads JSON data  </a:t>
              </a:r>
              <a:endParaRPr b="1" sz="900">
                <a:solidFill>
                  <a:srgbClr val="840D35"/>
                </a:solidFill>
                <a:latin typeface="Roboto"/>
                <a:ea typeface="Roboto"/>
                <a:cs typeface="Roboto"/>
                <a:sym typeface="Roboto"/>
              </a:endParaRPr>
            </a:p>
            <a:p>
              <a:pPr indent="0" lvl="0" marL="0" rtl="0" algn="l">
                <a:spcBef>
                  <a:spcPts val="0"/>
                </a:spcBef>
                <a:spcAft>
                  <a:spcPts val="0"/>
                </a:spcAft>
                <a:buNone/>
              </a:pPr>
              <a:r>
                <a:rPr b="1" lang="en" sz="900">
                  <a:solidFill>
                    <a:srgbClr val="840D35"/>
                  </a:solidFill>
                  <a:latin typeface="Roboto"/>
                  <a:ea typeface="Roboto"/>
                  <a:cs typeface="Roboto"/>
                  <a:sym typeface="Roboto"/>
                </a:rPr>
                <a:t>- DataFrame for analysis </a:t>
              </a:r>
              <a:endParaRPr b="1" sz="900">
                <a:solidFill>
                  <a:srgbClr val="840D35"/>
                </a:solidFill>
                <a:latin typeface="Roboto"/>
                <a:ea typeface="Roboto"/>
                <a:cs typeface="Roboto"/>
                <a:sym typeface="Roboto"/>
              </a:endParaRPr>
            </a:p>
            <a:p>
              <a:pPr indent="0" lvl="0" marL="0" rtl="0" algn="l">
                <a:spcBef>
                  <a:spcPts val="0"/>
                </a:spcBef>
                <a:spcAft>
                  <a:spcPts val="0"/>
                </a:spcAft>
                <a:buNone/>
              </a:pPr>
              <a:r>
                <a:rPr b="1" lang="en" sz="900">
                  <a:solidFill>
                    <a:srgbClr val="840D35"/>
                  </a:solidFill>
                  <a:latin typeface="Roboto"/>
                  <a:ea typeface="Roboto"/>
                  <a:cs typeface="Roboto"/>
                  <a:sym typeface="Roboto"/>
                </a:rPr>
                <a:t>- Plots:                 </a:t>
              </a:r>
              <a:endParaRPr b="1" sz="900">
                <a:solidFill>
                  <a:srgbClr val="840D35"/>
                </a:solidFill>
                <a:latin typeface="Roboto"/>
                <a:ea typeface="Roboto"/>
                <a:cs typeface="Roboto"/>
                <a:sym typeface="Roboto"/>
              </a:endParaRPr>
            </a:p>
            <a:p>
              <a:pPr indent="0" lvl="0" marL="0" rtl="0" algn="l">
                <a:spcBef>
                  <a:spcPts val="0"/>
                </a:spcBef>
                <a:spcAft>
                  <a:spcPts val="0"/>
                </a:spcAft>
                <a:buNone/>
              </a:pPr>
              <a:r>
                <a:rPr b="1" lang="en" sz="900">
                  <a:solidFill>
                    <a:srgbClr val="840D35"/>
                  </a:solidFill>
                  <a:latin typeface="Roboto"/>
                  <a:ea typeface="Roboto"/>
                  <a:cs typeface="Roboto"/>
                  <a:sym typeface="Roboto"/>
                </a:rPr>
                <a:t>- Weight progression  </a:t>
              </a:r>
              <a:endParaRPr b="1" sz="900">
                <a:solidFill>
                  <a:srgbClr val="840D35"/>
                </a:solidFill>
                <a:latin typeface="Roboto"/>
                <a:ea typeface="Roboto"/>
                <a:cs typeface="Roboto"/>
                <a:sym typeface="Roboto"/>
              </a:endParaRPr>
            </a:p>
            <a:p>
              <a:pPr indent="0" lvl="0" marL="0" rtl="0" algn="l">
                <a:spcBef>
                  <a:spcPts val="0"/>
                </a:spcBef>
                <a:spcAft>
                  <a:spcPts val="0"/>
                </a:spcAft>
                <a:buNone/>
              </a:pPr>
              <a:r>
                <a:rPr b="1" lang="en" sz="900">
                  <a:solidFill>
                    <a:srgbClr val="840D35"/>
                  </a:solidFill>
                  <a:latin typeface="Roboto"/>
                  <a:ea typeface="Roboto"/>
                  <a:cs typeface="Roboto"/>
                  <a:sym typeface="Roboto"/>
                </a:rPr>
                <a:t>- Success rates    </a:t>
              </a:r>
              <a:endParaRPr b="1" sz="900">
                <a:solidFill>
                  <a:srgbClr val="840D35"/>
                </a:solidFill>
                <a:latin typeface="Roboto"/>
                <a:ea typeface="Roboto"/>
                <a:cs typeface="Roboto"/>
                <a:sym typeface="Roboto"/>
              </a:endParaRPr>
            </a:p>
            <a:p>
              <a:pPr indent="0" lvl="0" marL="0" rtl="0" algn="l">
                <a:spcBef>
                  <a:spcPts val="0"/>
                </a:spcBef>
                <a:spcAft>
                  <a:spcPts val="0"/>
                </a:spcAft>
                <a:buNone/>
              </a:pPr>
              <a:r>
                <a:rPr b="1" lang="en" sz="900">
                  <a:solidFill>
                    <a:srgbClr val="840D35"/>
                  </a:solidFill>
                  <a:latin typeface="Roboto"/>
                  <a:ea typeface="Roboto"/>
                  <a:cs typeface="Roboto"/>
                  <a:sym typeface="Roboto"/>
                </a:rPr>
                <a:t>- Outputs plots</a:t>
              </a:r>
              <a:endParaRPr/>
            </a:p>
          </p:txBody>
        </p:sp>
        <p:sp>
          <p:nvSpPr>
            <p:cNvPr id="146" name="Google Shape;146;p22"/>
            <p:cNvSpPr/>
            <p:nvPr/>
          </p:nvSpPr>
          <p:spPr>
            <a:xfrm>
              <a:off x="6607975" y="3004364"/>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22"/>
          <p:cNvSpPr/>
          <p:nvPr/>
        </p:nvSpPr>
        <p:spPr>
          <a:xfrm rot="-711236">
            <a:off x="3899938"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22"/>
          <p:cNvGrpSpPr/>
          <p:nvPr/>
        </p:nvGrpSpPr>
        <p:grpSpPr>
          <a:xfrm>
            <a:off x="4333100" y="1382072"/>
            <a:ext cx="1712700" cy="1246754"/>
            <a:chOff x="4409300" y="1219942"/>
            <a:chExt cx="1712700" cy="1246754"/>
          </a:xfrm>
        </p:grpSpPr>
        <p:sp>
          <p:nvSpPr>
            <p:cNvPr id="149" name="Google Shape;149;p22"/>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oboto"/>
                  <a:ea typeface="Roboto"/>
                  <a:cs typeface="Roboto"/>
                  <a:sym typeface="Roboto"/>
                </a:rPr>
                <a:t>20XX</a:t>
              </a:r>
              <a:endParaRPr b="1" sz="800">
                <a:solidFill>
                  <a:srgbClr val="5E5E5E"/>
                </a:solidFill>
                <a:latin typeface="Roboto"/>
                <a:ea typeface="Roboto"/>
                <a:cs typeface="Roboto"/>
                <a:sym typeface="Roboto"/>
              </a:endParaRPr>
            </a:p>
          </p:txBody>
        </p:sp>
        <p:sp>
          <p:nvSpPr>
            <p:cNvPr id="151" name="Google Shape;151;p22"/>
            <p:cNvSpPr/>
            <p:nvPr/>
          </p:nvSpPr>
          <p:spPr>
            <a:xfrm>
              <a:off x="4409300" y="1219942"/>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2" name="Google Shape;152;p22"/>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txBox="1"/>
            <p:nvPr/>
          </p:nvSpPr>
          <p:spPr>
            <a:xfrm>
              <a:off x="4453550" y="1257148"/>
              <a:ext cx="1624200" cy="106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840D35"/>
                  </a:solidFill>
                  <a:latin typeface="Roboto"/>
                  <a:ea typeface="Roboto"/>
                  <a:cs typeface="Roboto"/>
                  <a:sym typeface="Roboto"/>
                </a:rPr>
                <a:t>‘’’ workouts/’’’</a:t>
              </a:r>
              <a:br>
                <a:rPr b="1" lang="en" sz="900">
                  <a:solidFill>
                    <a:srgbClr val="840D35"/>
                  </a:solidFill>
                  <a:latin typeface="Roboto"/>
                  <a:ea typeface="Roboto"/>
                  <a:cs typeface="Roboto"/>
                  <a:sym typeface="Roboto"/>
                </a:rPr>
              </a:br>
              <a:r>
                <a:rPr b="1" lang="en" sz="900">
                  <a:solidFill>
                    <a:srgbClr val="840D35"/>
                  </a:solidFill>
                  <a:latin typeface="Roboto"/>
                  <a:ea typeface="Roboto"/>
                  <a:cs typeface="Roboto"/>
                  <a:sym typeface="Roboto"/>
                </a:rPr>
                <a:t> - JSON logs per workout  - Each file:</a:t>
              </a:r>
              <a:br>
                <a:rPr b="1" lang="en" sz="900">
                  <a:solidFill>
                    <a:srgbClr val="840D35"/>
                  </a:solidFill>
                  <a:latin typeface="Roboto"/>
                  <a:ea typeface="Roboto"/>
                  <a:cs typeface="Roboto"/>
                  <a:sym typeface="Roboto"/>
                </a:rPr>
              </a:br>
              <a:r>
                <a:rPr b="1" lang="en" sz="900">
                  <a:solidFill>
                    <a:srgbClr val="840D35"/>
                  </a:solidFill>
                  <a:latin typeface="Roboto"/>
                  <a:ea typeface="Roboto"/>
                  <a:cs typeface="Roboto"/>
                  <a:sym typeface="Roboto"/>
                </a:rPr>
                <a:t>{ "workout_id": "...",  </a:t>
              </a:r>
              <a:br>
                <a:rPr b="1" lang="en" sz="900">
                  <a:solidFill>
                    <a:srgbClr val="840D35"/>
                  </a:solidFill>
                  <a:latin typeface="Roboto"/>
                  <a:ea typeface="Roboto"/>
                  <a:cs typeface="Roboto"/>
                  <a:sym typeface="Roboto"/>
                </a:rPr>
              </a:br>
              <a:r>
                <a:rPr b="1" lang="en" sz="900">
                  <a:solidFill>
                    <a:srgbClr val="840D35"/>
                  </a:solidFill>
                  <a:latin typeface="Roboto"/>
                  <a:ea typeface="Roboto"/>
                  <a:cs typeface="Roboto"/>
                  <a:sym typeface="Roboto"/>
                </a:rPr>
                <a:t> "date": "...",       </a:t>
              </a:r>
              <a:br>
                <a:rPr b="1" lang="en" sz="900">
                  <a:solidFill>
                    <a:srgbClr val="840D35"/>
                  </a:solidFill>
                  <a:latin typeface="Roboto"/>
                  <a:ea typeface="Roboto"/>
                  <a:cs typeface="Roboto"/>
                  <a:sym typeface="Roboto"/>
                </a:rPr>
              </a:br>
              <a:r>
                <a:rPr b="1" lang="en" sz="900">
                  <a:solidFill>
                    <a:srgbClr val="840D35"/>
                  </a:solidFill>
                  <a:latin typeface="Roboto"/>
                  <a:ea typeface="Roboto"/>
                  <a:cs typeface="Roboto"/>
                  <a:sym typeface="Roboto"/>
                </a:rPr>
                <a:t>    "exercises": [...],  |     "metadata": {...}</a:t>
              </a:r>
              <a:br>
                <a:rPr b="1" lang="en" sz="900">
                  <a:solidFill>
                    <a:srgbClr val="840D35"/>
                  </a:solidFill>
                  <a:latin typeface="Roboto"/>
                  <a:ea typeface="Roboto"/>
                  <a:cs typeface="Roboto"/>
                  <a:sym typeface="Roboto"/>
                </a:rPr>
              </a:br>
              <a:r>
                <a:rPr b="1" lang="en" sz="900">
                  <a:solidFill>
                    <a:srgbClr val="840D35"/>
                  </a:solidFill>
                  <a:latin typeface="Roboto"/>
                  <a:ea typeface="Roboto"/>
                  <a:cs typeface="Roboto"/>
                  <a:sym typeface="Roboto"/>
                </a:rPr>
                <a:t> } </a:t>
              </a:r>
              <a:endParaRPr b="1" sz="900">
                <a:solidFill>
                  <a:srgbClr val="840D35"/>
                </a:solidFill>
                <a:latin typeface="Roboto"/>
                <a:ea typeface="Roboto"/>
                <a:cs typeface="Roboto"/>
                <a:sym typeface="Roboto"/>
              </a:endParaRPr>
            </a:p>
            <a:p>
              <a:pPr indent="0" lvl="0" marL="0" rtl="0" algn="ctr">
                <a:lnSpc>
                  <a:spcPct val="115000"/>
                </a:lnSpc>
                <a:spcBef>
                  <a:spcPts val="1600"/>
                </a:spcBef>
                <a:spcAft>
                  <a:spcPts val="0"/>
                </a:spcAft>
                <a:buNone/>
              </a:pPr>
              <a:r>
                <a:t/>
              </a:r>
              <a:endParaRPr sz="800">
                <a:solidFill>
                  <a:srgbClr val="5E5E5E"/>
                </a:solidFill>
                <a:latin typeface="Roboto"/>
                <a:ea typeface="Roboto"/>
                <a:cs typeface="Roboto"/>
                <a:sym typeface="Roboto"/>
              </a:endParaRPr>
            </a:p>
            <a:p>
              <a:pPr indent="0" lvl="0" marL="0" rtl="0" algn="ctr">
                <a:lnSpc>
                  <a:spcPct val="115000"/>
                </a:lnSpc>
                <a:spcBef>
                  <a:spcPts val="1600"/>
                </a:spcBef>
                <a:spcAft>
                  <a:spcPts val="1600"/>
                </a:spcAft>
                <a:buClr>
                  <a:schemeClr val="dk1"/>
                </a:buClr>
                <a:buSzPts val="1100"/>
                <a:buFont typeface="Arial"/>
                <a:buNone/>
              </a:pPr>
              <a:r>
                <a:t/>
              </a:r>
              <a:endParaRPr b="1" sz="900">
                <a:solidFill>
                  <a:srgbClr val="840D35"/>
                </a:solidFill>
                <a:latin typeface="Roboto"/>
                <a:ea typeface="Roboto"/>
                <a:cs typeface="Roboto"/>
                <a:sym typeface="Roboto"/>
              </a:endParaRPr>
            </a:p>
          </p:txBody>
        </p:sp>
      </p:grpSp>
      <p:sp>
        <p:nvSpPr>
          <p:cNvPr id="154" name="Google Shape;154;p22"/>
          <p:cNvSpPr/>
          <p:nvPr/>
        </p:nvSpPr>
        <p:spPr>
          <a:xfrm flipH="1" rot="711236">
            <a:off x="2608258"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22"/>
          <p:cNvGrpSpPr/>
          <p:nvPr/>
        </p:nvGrpSpPr>
        <p:grpSpPr>
          <a:xfrm>
            <a:off x="3076688" y="2683244"/>
            <a:ext cx="1712700" cy="1230715"/>
            <a:chOff x="3021975" y="2541798"/>
            <a:chExt cx="1712700" cy="1230715"/>
          </a:xfrm>
        </p:grpSpPr>
        <p:sp>
          <p:nvSpPr>
            <p:cNvPr id="156" name="Google Shape;156;p22"/>
            <p:cNvSpPr txBox="1"/>
            <p:nvPr/>
          </p:nvSpPr>
          <p:spPr>
            <a:xfrm>
              <a:off x="3529877"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701C7F"/>
                  </a:solidFill>
                  <a:latin typeface="Roboto"/>
                  <a:ea typeface="Roboto"/>
                  <a:cs typeface="Roboto"/>
                  <a:sym typeface="Roboto"/>
                </a:rPr>
                <a:t>20XX</a:t>
              </a:r>
              <a:endParaRPr b="1" sz="800">
                <a:solidFill>
                  <a:srgbClr val="701C7F"/>
                </a:solidFill>
                <a:latin typeface="Roboto"/>
                <a:ea typeface="Roboto"/>
                <a:cs typeface="Roboto"/>
                <a:sym typeface="Roboto"/>
              </a:endParaRPr>
            </a:p>
          </p:txBody>
        </p:sp>
        <p:sp>
          <p:nvSpPr>
            <p:cNvPr id="157" name="Google Shape;157;p22"/>
            <p:cNvSpPr/>
            <p:nvPr/>
          </p:nvSpPr>
          <p:spPr>
            <a:xfrm rot="-1789476">
              <a:off x="3798091" y="2571072"/>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3021975" y="3069013"/>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9" name="Google Shape;159;p22"/>
            <p:cNvSpPr txBox="1"/>
            <p:nvPr/>
          </p:nvSpPr>
          <p:spPr>
            <a:xfrm>
              <a:off x="3066225" y="310846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800">
                  <a:solidFill>
                    <a:srgbClr val="FFFFFF"/>
                  </a:solidFill>
                  <a:latin typeface="Roboto"/>
                  <a:ea typeface="Roboto"/>
                  <a:cs typeface="Roboto"/>
                  <a:sym typeface="Roboto"/>
                </a:rPr>
                <a:t>generate_workout.py     </a:t>
              </a:r>
              <a:br>
                <a:rPr lang="en" sz="800">
                  <a:solidFill>
                    <a:srgbClr val="FFFFFF"/>
                  </a:solidFill>
                  <a:latin typeface="Roboto"/>
                  <a:ea typeface="Roboto"/>
                  <a:cs typeface="Roboto"/>
                  <a:sym typeface="Roboto"/>
                </a:rPr>
              </a:br>
              <a:r>
                <a:rPr lang="en" sz="800">
                  <a:solidFill>
                    <a:srgbClr val="FFFFFF"/>
                  </a:solidFill>
                  <a:latin typeface="Roboto"/>
                  <a:ea typeface="Roboto"/>
                  <a:cs typeface="Roboto"/>
                  <a:sym typeface="Roboto"/>
                </a:rPr>
                <a:t>Records workout       </a:t>
              </a:r>
              <a:br>
                <a:rPr lang="en" sz="800">
                  <a:solidFill>
                    <a:srgbClr val="FFFFFF"/>
                  </a:solidFill>
                  <a:latin typeface="Roboto"/>
                  <a:ea typeface="Roboto"/>
                  <a:cs typeface="Roboto"/>
                  <a:sym typeface="Roboto"/>
                </a:rPr>
              </a:br>
              <a:r>
                <a:rPr lang="en" sz="800">
                  <a:solidFill>
                    <a:srgbClr val="FFFFFF"/>
                  </a:solidFill>
                  <a:latin typeface="Roboto"/>
                  <a:ea typeface="Roboto"/>
                  <a:cs typeface="Roboto"/>
                  <a:sym typeface="Roboto"/>
                </a:rPr>
                <a:t>Captures set-level success/failure  Outputs JSON file   into </a:t>
              </a:r>
              <a:r>
                <a:rPr b="1" lang="en" sz="900">
                  <a:solidFill>
                    <a:srgbClr val="840D35"/>
                  </a:solidFill>
                  <a:latin typeface="Roboto"/>
                  <a:ea typeface="Roboto"/>
                  <a:cs typeface="Roboto"/>
                  <a:sym typeface="Roboto"/>
                </a:rPr>
                <a:t>‘’’ workouts/’’’</a:t>
              </a:r>
              <a:endParaRPr sz="800">
                <a:solidFill>
                  <a:srgbClr val="FFFFFF"/>
                </a:solidFill>
                <a:latin typeface="Roboto"/>
                <a:ea typeface="Roboto"/>
                <a:cs typeface="Roboto"/>
                <a:sym typeface="Roboto"/>
              </a:endParaRPr>
            </a:p>
            <a:p>
              <a:pPr indent="0" lvl="0" marL="0" rtl="0" algn="ctr">
                <a:lnSpc>
                  <a:spcPct val="115000"/>
                </a:lnSpc>
                <a:spcBef>
                  <a:spcPts val="1600"/>
                </a:spcBef>
                <a:spcAft>
                  <a:spcPts val="1600"/>
                </a:spcAft>
                <a:buNone/>
              </a:pPr>
              <a:r>
                <a:t/>
              </a:r>
              <a:endParaRPr sz="800">
                <a:solidFill>
                  <a:srgbClr val="FFFFFF"/>
                </a:solidFill>
                <a:latin typeface="Roboto"/>
                <a:ea typeface="Roboto"/>
                <a:cs typeface="Roboto"/>
                <a:sym typeface="Roboto"/>
              </a:endParaRPr>
            </a:p>
          </p:txBody>
        </p:sp>
        <p:sp>
          <p:nvSpPr>
            <p:cNvPr id="160" name="Google Shape;160;p22"/>
            <p:cNvSpPr/>
            <p:nvPr/>
          </p:nvSpPr>
          <p:spPr>
            <a:xfrm>
              <a:off x="3833325" y="3004364"/>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22"/>
          <p:cNvSpPr/>
          <p:nvPr/>
        </p:nvSpPr>
        <p:spPr>
          <a:xfrm rot="-711236">
            <a:off x="1334133"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22"/>
          <p:cNvGrpSpPr/>
          <p:nvPr/>
        </p:nvGrpSpPr>
        <p:grpSpPr>
          <a:xfrm>
            <a:off x="1789875" y="1382072"/>
            <a:ext cx="1712700" cy="1246754"/>
            <a:chOff x="1637475" y="1219942"/>
            <a:chExt cx="1712700" cy="1246754"/>
          </a:xfrm>
        </p:grpSpPr>
        <p:sp>
          <p:nvSpPr>
            <p:cNvPr id="163" name="Google Shape;163;p22"/>
            <p:cNvSpPr/>
            <p:nvPr/>
          </p:nvSpPr>
          <p:spPr>
            <a:xfrm>
              <a:off x="1637475" y="1219942"/>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4" name="Google Shape;164;p22"/>
            <p:cNvSpPr txBox="1"/>
            <p:nvPr/>
          </p:nvSpPr>
          <p:spPr>
            <a:xfrm>
              <a:off x="2144544" y="1985297"/>
              <a:ext cx="6969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b="1" sz="800">
                <a:solidFill>
                  <a:srgbClr val="701C7F"/>
                </a:solidFill>
                <a:latin typeface="Roboto"/>
                <a:ea typeface="Roboto"/>
                <a:cs typeface="Roboto"/>
                <a:sym typeface="Roboto"/>
              </a:endParaRPr>
            </a:p>
          </p:txBody>
        </p:sp>
        <p:sp>
          <p:nvSpPr>
            <p:cNvPr id="165" name="Google Shape;165;p22"/>
            <p:cNvSpPr/>
            <p:nvPr/>
          </p:nvSpPr>
          <p:spPr>
            <a:xfrm rot="10800000">
              <a:off x="2448800" y="1919036"/>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txBox="1"/>
            <p:nvPr/>
          </p:nvSpPr>
          <p:spPr>
            <a:xfrm>
              <a:off x="1681725"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FFFFFF"/>
                  </a:solidFill>
                  <a:latin typeface="Roboto"/>
                  <a:ea typeface="Roboto"/>
                  <a:cs typeface="Roboto"/>
                  <a:sym typeface="Roboto"/>
                </a:rPr>
                <a:t>USER:</a:t>
              </a:r>
              <a:br>
                <a:rPr lang="en" sz="800">
                  <a:solidFill>
                    <a:srgbClr val="FFFFFF"/>
                  </a:solidFill>
                  <a:latin typeface="Roboto"/>
                  <a:ea typeface="Roboto"/>
                  <a:cs typeface="Roboto"/>
                  <a:sym typeface="Roboto"/>
                </a:rPr>
              </a:br>
              <a:r>
                <a:rPr lang="en" sz="800">
                  <a:solidFill>
                    <a:srgbClr val="FFFFFF"/>
                  </a:solidFill>
                  <a:latin typeface="Roboto"/>
                  <a:ea typeface="Roboto"/>
                  <a:cs typeface="Roboto"/>
                  <a:sym typeface="Roboto"/>
                </a:rPr>
                <a:t>Enters actual results of workout using </a:t>
              </a:r>
              <a:r>
                <a:rPr lang="en" sz="800">
                  <a:solidFill>
                    <a:schemeClr val="lt1"/>
                  </a:solidFill>
                  <a:latin typeface="Roboto"/>
                  <a:ea typeface="Roboto"/>
                  <a:cs typeface="Roboto"/>
                  <a:sym typeface="Roboto"/>
                </a:rPr>
                <a:t>generate_workout.py</a:t>
              </a:r>
              <a:r>
                <a:rPr lang="en" sz="800">
                  <a:solidFill>
                    <a:srgbClr val="FFFFFF"/>
                  </a:solidFill>
                  <a:latin typeface="Roboto"/>
                  <a:ea typeface="Roboto"/>
                  <a:cs typeface="Roboto"/>
                  <a:sym typeface="Roboto"/>
                </a:rPr>
                <a:t> </a:t>
              </a:r>
              <a:br>
                <a:rPr lang="en" sz="800">
                  <a:solidFill>
                    <a:srgbClr val="FFFFFF"/>
                  </a:solidFill>
                  <a:latin typeface="Roboto"/>
                  <a:ea typeface="Roboto"/>
                  <a:cs typeface="Roboto"/>
                  <a:sym typeface="Roboto"/>
                </a:rPr>
              </a:br>
              <a:r>
                <a:rPr lang="en" sz="800">
                  <a:solidFill>
                    <a:srgbClr val="FFFFFF"/>
                  </a:solidFill>
                  <a:latin typeface="Roboto"/>
                  <a:ea typeface="Roboto"/>
                  <a:cs typeface="Roboto"/>
                  <a:sym typeface="Roboto"/>
                </a:rPr>
                <a:t>Can visualize using historical data</a:t>
              </a:r>
              <a:endParaRPr sz="800">
                <a:solidFill>
                  <a:srgbClr val="FFFFFF"/>
                </a:solidFill>
                <a:latin typeface="Roboto"/>
                <a:ea typeface="Roboto"/>
                <a:cs typeface="Roboto"/>
                <a:sym typeface="Roboto"/>
              </a:endParaRPr>
            </a:p>
          </p:txBody>
        </p:sp>
        <p:sp>
          <p:nvSpPr>
            <p:cNvPr id="167" name="Google Shape;167;p22"/>
            <p:cNvSpPr/>
            <p:nvPr/>
          </p:nvSpPr>
          <p:spPr>
            <a:xfrm rot="-1789476">
              <a:off x="2410765" y="2276970"/>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3" name="Google Shape;173;p23"/>
          <p:cNvSpPr txBox="1"/>
          <p:nvPr>
            <p:ph idx="1" type="body"/>
          </p:nvPr>
        </p:nvSpPr>
        <p:spPr>
          <a:xfrm>
            <a:off x="311700" y="1152475"/>
            <a:ext cx="3980700" cy="1532700"/>
          </a:xfrm>
          <a:prstGeom prst="rect">
            <a:avLst/>
          </a:prstGeom>
        </p:spPr>
        <p:txBody>
          <a:bodyPr anchorCtr="0" anchor="t" bIns="91425" lIns="91425" spcFirstLastPara="1" rIns="91425" wrap="square" tIns="91425">
            <a:normAutofit fontScale="85000" lnSpcReduction="10000"/>
          </a:bodyPr>
          <a:lstStyle/>
          <a:p>
            <a:pPr indent="0" lvl="0" marL="0" rtl="0" algn="l">
              <a:spcBef>
                <a:spcPts val="1400"/>
              </a:spcBef>
              <a:spcAft>
                <a:spcPts val="0"/>
              </a:spcAft>
              <a:buClr>
                <a:schemeClr val="dk1"/>
              </a:buClr>
              <a:buSzPct val="84615"/>
              <a:buFont typeface="Arial"/>
              <a:buNone/>
            </a:pPr>
            <a:r>
              <a:rPr b="1" lang="en" sz="1300">
                <a:solidFill>
                  <a:schemeClr val="dk1"/>
                </a:solidFill>
              </a:rPr>
              <a:t>Data Flow</a:t>
            </a:r>
            <a:endParaRPr b="1" sz="1300">
              <a:solidFill>
                <a:schemeClr val="dk1"/>
              </a:solidFill>
            </a:endParaRPr>
          </a:p>
          <a:p>
            <a:pPr indent="0" lvl="0" marL="0" rtl="0" algn="l">
              <a:spcBef>
                <a:spcPts val="1200"/>
              </a:spcBef>
              <a:spcAft>
                <a:spcPts val="0"/>
              </a:spcAft>
              <a:buClr>
                <a:schemeClr val="dk1"/>
              </a:buClr>
              <a:buSzPct val="100000"/>
              <a:buFont typeface="Arial"/>
              <a:buNone/>
            </a:pPr>
            <a:r>
              <a:rPr b="1" lang="en" sz="1100">
                <a:solidFill>
                  <a:schemeClr val="dk1"/>
                </a:solidFill>
              </a:rPr>
              <a:t>Input: User logs workout in </a:t>
            </a:r>
            <a:r>
              <a:rPr b="1" lang="en" sz="1100">
                <a:solidFill>
                  <a:srgbClr val="188038"/>
                </a:solidFill>
                <a:latin typeface="Roboto Mono"/>
                <a:ea typeface="Roboto Mono"/>
                <a:cs typeface="Roboto Mono"/>
                <a:sym typeface="Roboto Mono"/>
              </a:rPr>
              <a:t>generate_workout.py</a:t>
            </a:r>
            <a:br>
              <a:rPr b="1" lang="en" sz="1100">
                <a:solidFill>
                  <a:srgbClr val="188038"/>
                </a:solidFill>
                <a:latin typeface="Roboto Mono"/>
                <a:ea typeface="Roboto Mono"/>
                <a:cs typeface="Roboto Mono"/>
                <a:sym typeface="Roboto Mono"/>
              </a:rPr>
            </a:br>
            <a:r>
              <a:rPr b="1" lang="en" sz="1100">
                <a:solidFill>
                  <a:schemeClr val="dk1"/>
                </a:solidFill>
              </a:rPr>
              <a:t> Output: Structured JSON file saved in </a:t>
            </a:r>
            <a:r>
              <a:rPr b="1" lang="en" sz="1100">
                <a:solidFill>
                  <a:srgbClr val="188038"/>
                </a:solidFill>
                <a:latin typeface="Roboto Mono"/>
                <a:ea typeface="Roboto Mono"/>
                <a:cs typeface="Roboto Mono"/>
                <a:sym typeface="Roboto Mono"/>
              </a:rPr>
              <a:t>workouts/</a:t>
            </a:r>
            <a:br>
              <a:rPr b="1" lang="en" sz="1100">
                <a:solidFill>
                  <a:srgbClr val="188038"/>
                </a:solidFill>
                <a:latin typeface="Roboto Mono"/>
                <a:ea typeface="Roboto Mono"/>
                <a:cs typeface="Roboto Mono"/>
                <a:sym typeface="Roboto Mono"/>
              </a:rPr>
            </a:br>
            <a:r>
              <a:rPr b="1" lang="en" sz="1100">
                <a:solidFill>
                  <a:schemeClr val="dk1"/>
                </a:solidFill>
              </a:rPr>
              <a:t> Analysis: </a:t>
            </a:r>
            <a:r>
              <a:rPr b="1" lang="en" sz="1100">
                <a:solidFill>
                  <a:srgbClr val="188038"/>
                </a:solidFill>
                <a:latin typeface="Roboto Mono"/>
                <a:ea typeface="Roboto Mono"/>
                <a:cs typeface="Roboto Mono"/>
                <a:sym typeface="Roboto Mono"/>
              </a:rPr>
              <a:t>visualize_workouts.py</a:t>
            </a:r>
            <a:r>
              <a:rPr b="1" lang="en" sz="1100">
                <a:solidFill>
                  <a:schemeClr val="dk1"/>
                </a:solidFill>
              </a:rPr>
              <a:t> loads these JSON files, parses them into a pandas DataFrame, and creates visual plots.</a:t>
            </a:r>
            <a:endParaRPr b="1" sz="1100">
              <a:solidFill>
                <a:schemeClr val="dk1"/>
              </a:solidFill>
            </a:endParaRPr>
          </a:p>
          <a:p>
            <a:pPr indent="0" lvl="0" marL="0" rtl="0" algn="l">
              <a:spcBef>
                <a:spcPts val="1200"/>
              </a:spcBef>
              <a:spcAft>
                <a:spcPts val="1200"/>
              </a:spcAft>
              <a:buNone/>
            </a:pPr>
            <a:r>
              <a:t/>
            </a:r>
            <a:endParaRPr/>
          </a:p>
        </p:txBody>
      </p:sp>
      <p:pic>
        <p:nvPicPr>
          <p:cNvPr id="174" name="Google Shape;174;p23"/>
          <p:cNvPicPr preferRelativeResize="0"/>
          <p:nvPr/>
        </p:nvPicPr>
        <p:blipFill>
          <a:blip r:embed="rId4">
            <a:alphaModFix/>
          </a:blip>
          <a:stretch>
            <a:fillRect/>
          </a:stretch>
        </p:blipFill>
        <p:spPr>
          <a:xfrm>
            <a:off x="550524" y="2224349"/>
            <a:ext cx="2471475" cy="2432325"/>
          </a:xfrm>
          <a:prstGeom prst="rect">
            <a:avLst/>
          </a:prstGeom>
          <a:noFill/>
          <a:ln>
            <a:noFill/>
          </a:ln>
        </p:spPr>
      </p:pic>
      <p:pic>
        <p:nvPicPr>
          <p:cNvPr id="175" name="Google Shape;175;p23"/>
          <p:cNvPicPr preferRelativeResize="0"/>
          <p:nvPr/>
        </p:nvPicPr>
        <p:blipFill>
          <a:blip r:embed="rId5">
            <a:alphaModFix/>
          </a:blip>
          <a:stretch>
            <a:fillRect/>
          </a:stretch>
        </p:blipFill>
        <p:spPr>
          <a:xfrm>
            <a:off x="7021350" y="376050"/>
            <a:ext cx="1934651" cy="4387500"/>
          </a:xfrm>
          <a:prstGeom prst="rect">
            <a:avLst/>
          </a:prstGeom>
          <a:noFill/>
          <a:ln>
            <a:noFill/>
          </a:ln>
        </p:spPr>
      </p:pic>
      <p:pic>
        <p:nvPicPr>
          <p:cNvPr id="176" name="Google Shape;176;p23"/>
          <p:cNvPicPr preferRelativeResize="0"/>
          <p:nvPr/>
        </p:nvPicPr>
        <p:blipFill>
          <a:blip r:embed="rId6">
            <a:alphaModFix/>
          </a:blip>
          <a:stretch>
            <a:fillRect/>
          </a:stretch>
        </p:blipFill>
        <p:spPr>
          <a:xfrm>
            <a:off x="3204675" y="2571750"/>
            <a:ext cx="3258424" cy="2191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2" name="Google Shape;18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3" name="Google Shape;183;p24"/>
          <p:cNvPicPr preferRelativeResize="0"/>
          <p:nvPr/>
        </p:nvPicPr>
        <p:blipFill>
          <a:blip r:embed="rId3">
            <a:alphaModFix/>
          </a:blip>
          <a:stretch>
            <a:fillRect/>
          </a:stretch>
        </p:blipFill>
        <p:spPr>
          <a:xfrm>
            <a:off x="-42897" y="0"/>
            <a:ext cx="7705846" cy="5143502"/>
          </a:xfrm>
          <a:prstGeom prst="rect">
            <a:avLst/>
          </a:prstGeom>
          <a:noFill/>
          <a:ln>
            <a:noFill/>
          </a:ln>
          <a:effectLst>
            <a:reflection blurRad="0" dir="5400000" dist="38100" endA="0" endPos="30000" fadeDir="5400012" kx="0" rotWithShape="0" algn="bl" stPos="0" sy="-100000" ky="0"/>
          </a:effectLst>
        </p:spPr>
      </p:pic>
      <p:pic>
        <p:nvPicPr>
          <p:cNvPr id="184" name="Google Shape;184;p24"/>
          <p:cNvPicPr preferRelativeResize="0"/>
          <p:nvPr/>
        </p:nvPicPr>
        <p:blipFill>
          <a:blip r:embed="rId4">
            <a:alphaModFix/>
          </a:blip>
          <a:stretch>
            <a:fillRect/>
          </a:stretch>
        </p:blipFill>
        <p:spPr>
          <a:xfrm>
            <a:off x="311695" y="315526"/>
            <a:ext cx="1610230" cy="4387501"/>
          </a:xfrm>
          <a:prstGeom prst="rect">
            <a:avLst/>
          </a:prstGeom>
          <a:noFill/>
          <a:ln>
            <a:noFill/>
          </a:ln>
        </p:spPr>
      </p:pic>
      <p:pic>
        <p:nvPicPr>
          <p:cNvPr id="185" name="Google Shape;185;p24"/>
          <p:cNvPicPr preferRelativeResize="0"/>
          <p:nvPr/>
        </p:nvPicPr>
        <p:blipFill>
          <a:blip r:embed="rId5">
            <a:alphaModFix/>
          </a:blip>
          <a:stretch>
            <a:fillRect/>
          </a:stretch>
        </p:blipFill>
        <p:spPr>
          <a:xfrm>
            <a:off x="3743300" y="580425"/>
            <a:ext cx="5089001" cy="2292350"/>
          </a:xfrm>
          <a:prstGeom prst="rect">
            <a:avLst/>
          </a:prstGeom>
          <a:noFill/>
          <a:ln>
            <a:noFill/>
          </a:ln>
        </p:spPr>
      </p:pic>
      <p:pic>
        <p:nvPicPr>
          <p:cNvPr id="186" name="Google Shape;186;p24"/>
          <p:cNvPicPr preferRelativeResize="0"/>
          <p:nvPr/>
        </p:nvPicPr>
        <p:blipFill>
          <a:blip r:embed="rId6">
            <a:alphaModFix/>
          </a:blip>
          <a:stretch>
            <a:fillRect/>
          </a:stretch>
        </p:blipFill>
        <p:spPr>
          <a:xfrm>
            <a:off x="1549425" y="1310750"/>
            <a:ext cx="3946575" cy="2367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92" name="Google Shape;19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sz="1100" u="sng">
                <a:solidFill>
                  <a:schemeClr val="hlink"/>
                </a:solidFill>
                <a:hlinkClick r:id="rId4"/>
              </a:rPr>
              <a:t>Download the FIT SDK | Garmin Developers</a:t>
            </a:r>
            <a:endParaRPr/>
          </a:p>
          <a:p>
            <a:pPr indent="-342900" lvl="0" marL="457200" rtl="0" algn="l">
              <a:lnSpc>
                <a:spcPct val="100000"/>
              </a:lnSpc>
              <a:spcBef>
                <a:spcPts val="0"/>
              </a:spcBef>
              <a:spcAft>
                <a:spcPts val="0"/>
              </a:spcAft>
              <a:buSzPts val="1800"/>
              <a:buAutoNum type="arabicPeriod"/>
            </a:pPr>
            <a:r>
              <a:rPr lang="en" sz="1100" u="sng">
                <a:solidFill>
                  <a:schemeClr val="hlink"/>
                </a:solidFill>
                <a:hlinkClick r:id="rId5"/>
              </a:rPr>
              <a:t>FIT SDK | Garmin Developers</a:t>
            </a:r>
            <a:endParaRPr/>
          </a:p>
          <a:p>
            <a:pPr indent="-342900" lvl="0" marL="457200" rtl="0" algn="l">
              <a:lnSpc>
                <a:spcPct val="100000"/>
              </a:lnSpc>
              <a:spcBef>
                <a:spcPts val="0"/>
              </a:spcBef>
              <a:spcAft>
                <a:spcPts val="0"/>
              </a:spcAft>
              <a:buSzPts val="1800"/>
              <a:buAutoNum type="arabicPeriod"/>
            </a:pPr>
            <a:r>
              <a:rPr lang="en" sz="1100" u="sng">
                <a:solidFill>
                  <a:schemeClr val="hlink"/>
                </a:solidFill>
                <a:hlinkClick r:id="rId6"/>
              </a:rPr>
              <a:t>Strength Training &amp; Muscle Building | Stronglifts: Strength Training and Muscle Building</a:t>
            </a:r>
            <a:endParaRPr/>
          </a:p>
          <a:p>
            <a:pPr indent="-342900" lvl="0" marL="457200" rtl="0" algn="l">
              <a:lnSpc>
                <a:spcPct val="100000"/>
              </a:lnSpc>
              <a:spcBef>
                <a:spcPts val="0"/>
              </a:spcBef>
              <a:spcAft>
                <a:spcPts val="0"/>
              </a:spcAft>
              <a:buSzPts val="1800"/>
              <a:buAutoNum type="arabicPeriod"/>
            </a:pPr>
            <a:r>
              <a:rPr lang="en" sz="1100" u="sng">
                <a:solidFill>
                  <a:schemeClr val="hlink"/>
                </a:solidFill>
                <a:hlinkClick r:id="rId7"/>
              </a:rPr>
              <a:t>CFF-Stack/IMT-542---Final</a:t>
            </a:r>
            <a:endParaRPr/>
          </a:p>
        </p:txBody>
      </p:sp>
      <p:pic>
        <p:nvPicPr>
          <p:cNvPr id="193" name="Google Shape;193;p25"/>
          <p:cNvPicPr preferRelativeResize="0"/>
          <p:nvPr/>
        </p:nvPicPr>
        <p:blipFill>
          <a:blip r:embed="rId8">
            <a:alphaModFix/>
          </a:blip>
          <a:stretch>
            <a:fillRect/>
          </a:stretch>
        </p:blipFill>
        <p:spPr>
          <a:xfrm>
            <a:off x="455900" y="3245595"/>
            <a:ext cx="3701975" cy="13806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ctrTitle"/>
          </p:nvPr>
        </p:nvSpPr>
        <p:spPr>
          <a:xfrm>
            <a:off x="262008" y="2964300"/>
            <a:ext cx="8520600" cy="2052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 sz="1600">
                <a:solidFill>
                  <a:schemeClr val="lt1"/>
                </a:solidFill>
              </a:rPr>
              <a:t>Goal: Create a modular, Python-powered system for tracking and analyzing weightlifting workouts, with a focus on the StrongLifts 5x5 program.</a:t>
            </a:r>
            <a:endParaRPr>
              <a:solidFill>
                <a:schemeClr val="lt1"/>
              </a:solidFill>
            </a:endParaRPr>
          </a:p>
        </p:txBody>
      </p:sp>
      <p:sp>
        <p:nvSpPr>
          <p:cNvPr id="61" name="Google Shape;61;p14"/>
          <p:cNvSpPr txBox="1"/>
          <p:nvPr>
            <p:ph idx="1" type="subTitle"/>
          </p:nvPr>
        </p:nvSpPr>
        <p:spPr>
          <a:xfrm>
            <a:off x="-1605025" y="35943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Portable Information System:</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7" name="Google Shape;67;p15"/>
          <p:cNvSpPr txBox="1"/>
          <p:nvPr/>
        </p:nvSpPr>
        <p:spPr>
          <a:xfrm>
            <a:off x="757800" y="943175"/>
            <a:ext cx="4914900" cy="3507900"/>
          </a:xfrm>
          <a:prstGeom prst="rect">
            <a:avLst/>
          </a:prstGeom>
          <a:solidFill>
            <a:schemeClr val="lt1"/>
          </a:solid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Char char="●"/>
            </a:pPr>
            <a:r>
              <a:rPr lang="en">
                <a:solidFill>
                  <a:schemeClr val="dk2"/>
                </a:solidFill>
              </a:rPr>
              <a:t>Many systems do not include robust portability options for weightlifting, especially as they relate to a consistent weightlifting program</a:t>
            </a:r>
            <a:endParaRPr>
              <a:solidFill>
                <a:schemeClr val="dk2"/>
              </a:solidFill>
            </a:endParaRPr>
          </a:p>
          <a:p>
            <a:pPr indent="-292100" lvl="1" marL="914400" rtl="0" algn="l">
              <a:lnSpc>
                <a:spcPct val="115000"/>
              </a:lnSpc>
              <a:spcBef>
                <a:spcPts val="0"/>
              </a:spcBef>
              <a:spcAft>
                <a:spcPts val="0"/>
              </a:spcAft>
              <a:buClr>
                <a:schemeClr val="dk2"/>
              </a:buClr>
              <a:buSzPts val="1000"/>
              <a:buChar char="○"/>
            </a:pPr>
            <a:r>
              <a:rPr lang="en" sz="1000">
                <a:solidFill>
                  <a:schemeClr val="dk2"/>
                </a:solidFill>
              </a:rPr>
              <a:t>Moreover, confusing gym jargon and program names can make it seem intimidating</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a:solidFill>
                  <a:schemeClr val="dk2"/>
                </a:solidFill>
              </a:rPr>
              <a:t>The scripts and data model strictly follow the weightlifting scope:</a:t>
            </a:r>
            <a:endParaRPr>
              <a:solidFill>
                <a:schemeClr val="dk2"/>
              </a:solidFill>
            </a:endParaRPr>
          </a:p>
          <a:p>
            <a:pPr indent="-292100" lvl="0" marL="457200" rtl="0" algn="l">
              <a:lnSpc>
                <a:spcPct val="115000"/>
              </a:lnSpc>
              <a:spcBef>
                <a:spcPts val="0"/>
              </a:spcBef>
              <a:spcAft>
                <a:spcPts val="0"/>
              </a:spcAft>
              <a:buClr>
                <a:schemeClr val="dk2"/>
              </a:buClr>
              <a:buSzPts val="1000"/>
              <a:buChar char="●"/>
            </a:pPr>
            <a:r>
              <a:rPr lang="en">
                <a:solidFill>
                  <a:schemeClr val="dk2"/>
                </a:solidFill>
              </a:rPr>
              <a:t>No cardio or other activity types.</a:t>
            </a:r>
            <a:endParaRPr>
              <a:solidFill>
                <a:schemeClr val="dk2"/>
              </a:solidFill>
            </a:endParaRPr>
          </a:p>
          <a:p>
            <a:pPr indent="-292100" lvl="0" marL="457200" rtl="0" algn="l">
              <a:lnSpc>
                <a:spcPct val="115000"/>
              </a:lnSpc>
              <a:spcBef>
                <a:spcPts val="0"/>
              </a:spcBef>
              <a:spcAft>
                <a:spcPts val="0"/>
              </a:spcAft>
              <a:buClr>
                <a:schemeClr val="dk2"/>
              </a:buClr>
              <a:buSzPts val="1000"/>
              <a:buChar char="●"/>
            </a:pPr>
            <a:r>
              <a:rPr lang="en">
                <a:solidFill>
                  <a:schemeClr val="dk2"/>
                </a:solidFill>
              </a:rPr>
              <a:t>No user accounts or cloud integrations.</a:t>
            </a:r>
            <a:endParaRPr>
              <a:solidFill>
                <a:schemeClr val="dk2"/>
              </a:solidFill>
            </a:endParaRPr>
          </a:p>
          <a:p>
            <a:pPr indent="-292100" lvl="0" marL="457200" rtl="0" algn="l">
              <a:lnSpc>
                <a:spcPct val="115000"/>
              </a:lnSpc>
              <a:spcBef>
                <a:spcPts val="0"/>
              </a:spcBef>
              <a:spcAft>
                <a:spcPts val="0"/>
              </a:spcAft>
              <a:buClr>
                <a:schemeClr val="dk2"/>
              </a:buClr>
              <a:buSzPts val="1000"/>
              <a:buChar char="●"/>
            </a:pPr>
            <a:r>
              <a:rPr lang="en">
                <a:solidFill>
                  <a:schemeClr val="dk2"/>
                </a:solidFill>
              </a:rPr>
              <a:t>No extraneous metadata fields (like HRV, sleep, or other biometrics).</a:t>
            </a:r>
            <a:endParaRPr>
              <a:solidFill>
                <a:schemeClr val="dk2"/>
              </a:solidFill>
            </a:endParaRPr>
          </a:p>
          <a:p>
            <a:pPr indent="-292100" lvl="0" marL="457200" rtl="0" algn="l">
              <a:lnSpc>
                <a:spcPct val="115000"/>
              </a:lnSpc>
              <a:spcBef>
                <a:spcPts val="0"/>
              </a:spcBef>
              <a:spcAft>
                <a:spcPts val="0"/>
              </a:spcAft>
              <a:buClr>
                <a:schemeClr val="dk2"/>
              </a:buClr>
              <a:buSzPts val="1000"/>
              <a:buChar char="●"/>
            </a:pPr>
            <a:r>
              <a:rPr lang="en">
                <a:solidFill>
                  <a:schemeClr val="dk2"/>
                </a:solidFill>
              </a:rPr>
              <a:t>Everything implemented ties directly to the core requirement: weightlifting data capture </a:t>
            </a:r>
            <a:endParaRPr>
              <a:solidFill>
                <a:schemeClr val="dk2"/>
              </a:solidFill>
            </a:endParaRPr>
          </a:p>
        </p:txBody>
      </p:sp>
      <p:pic>
        <p:nvPicPr>
          <p:cNvPr id="68" name="Google Shape;68;p15"/>
          <p:cNvPicPr preferRelativeResize="0"/>
          <p:nvPr/>
        </p:nvPicPr>
        <p:blipFill>
          <a:blip r:embed="rId4">
            <a:alphaModFix/>
          </a:blip>
          <a:stretch>
            <a:fillRect/>
          </a:stretch>
        </p:blipFill>
        <p:spPr>
          <a:xfrm>
            <a:off x="6030523" y="281150"/>
            <a:ext cx="1868373" cy="1224750"/>
          </a:xfrm>
          <a:prstGeom prst="rect">
            <a:avLst/>
          </a:prstGeom>
          <a:noFill/>
          <a:ln>
            <a:noFill/>
          </a:ln>
        </p:spPr>
      </p:pic>
      <p:pic>
        <p:nvPicPr>
          <p:cNvPr id="69" name="Google Shape;69;p15"/>
          <p:cNvPicPr preferRelativeResize="0"/>
          <p:nvPr/>
        </p:nvPicPr>
        <p:blipFill>
          <a:blip r:embed="rId5">
            <a:alphaModFix/>
          </a:blip>
          <a:stretch>
            <a:fillRect/>
          </a:stretch>
        </p:blipFill>
        <p:spPr>
          <a:xfrm>
            <a:off x="6520600" y="1595000"/>
            <a:ext cx="2254226" cy="1115413"/>
          </a:xfrm>
          <a:prstGeom prst="rect">
            <a:avLst/>
          </a:prstGeom>
          <a:noFill/>
          <a:ln>
            <a:noFill/>
          </a:ln>
        </p:spPr>
      </p:pic>
      <p:pic>
        <p:nvPicPr>
          <p:cNvPr id="70" name="Google Shape;70;p15"/>
          <p:cNvPicPr preferRelativeResize="0"/>
          <p:nvPr/>
        </p:nvPicPr>
        <p:blipFill>
          <a:blip r:embed="rId6">
            <a:alphaModFix/>
          </a:blip>
          <a:stretch>
            <a:fillRect/>
          </a:stretch>
        </p:blipFill>
        <p:spPr>
          <a:xfrm>
            <a:off x="5866688" y="3287699"/>
            <a:ext cx="3198185" cy="1224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 name="Google Shape;77;p16"/>
          <p:cNvPicPr preferRelativeResize="0"/>
          <p:nvPr/>
        </p:nvPicPr>
        <p:blipFill>
          <a:blip r:embed="rId4">
            <a:alphaModFix/>
          </a:blip>
          <a:stretch>
            <a:fillRect/>
          </a:stretch>
        </p:blipFill>
        <p:spPr>
          <a:xfrm>
            <a:off x="2403850" y="3391925"/>
            <a:ext cx="3138876" cy="1499025"/>
          </a:xfrm>
          <a:prstGeom prst="rect">
            <a:avLst/>
          </a:prstGeom>
          <a:noFill/>
          <a:ln>
            <a:noFill/>
          </a:ln>
        </p:spPr>
      </p:pic>
      <p:pic>
        <p:nvPicPr>
          <p:cNvPr id="78" name="Google Shape;78;p16"/>
          <p:cNvPicPr preferRelativeResize="0"/>
          <p:nvPr/>
        </p:nvPicPr>
        <p:blipFill>
          <a:blip r:embed="rId5">
            <a:alphaModFix/>
          </a:blip>
          <a:stretch>
            <a:fillRect/>
          </a:stretch>
        </p:blipFill>
        <p:spPr>
          <a:xfrm>
            <a:off x="2403844" y="1095388"/>
            <a:ext cx="1449956" cy="2073862"/>
          </a:xfrm>
          <a:prstGeom prst="rect">
            <a:avLst/>
          </a:prstGeom>
          <a:noFill/>
          <a:ln>
            <a:noFill/>
          </a:ln>
        </p:spPr>
      </p:pic>
      <p:sp>
        <p:nvSpPr>
          <p:cNvPr id="79" name="Google Shape;79;p16"/>
          <p:cNvSpPr txBox="1"/>
          <p:nvPr/>
        </p:nvSpPr>
        <p:spPr>
          <a:xfrm>
            <a:off x="258425" y="964100"/>
            <a:ext cx="1905000" cy="3927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5" name="Google Shape;85;p17"/>
          <p:cNvSpPr txBox="1"/>
          <p:nvPr>
            <p:ph idx="1" type="body"/>
          </p:nvPr>
        </p:nvSpPr>
        <p:spPr>
          <a:xfrm>
            <a:off x="232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86" name="Google Shape;86;p17"/>
          <p:cNvSpPr txBox="1"/>
          <p:nvPr>
            <p:ph idx="1" type="body"/>
          </p:nvPr>
        </p:nvSpPr>
        <p:spPr>
          <a:xfrm>
            <a:off x="3705775" y="1152475"/>
            <a:ext cx="51264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Many fitness companies have their own device solution each of which records health/fitness data in their own portability solution</a:t>
            </a:r>
            <a:endParaRPr/>
          </a:p>
          <a:p>
            <a:pPr indent="-317500" lvl="1" marL="914400" rtl="0" algn="l">
              <a:spcBef>
                <a:spcPts val="0"/>
              </a:spcBef>
              <a:spcAft>
                <a:spcPts val="0"/>
              </a:spcAft>
              <a:buSzPts val="1400"/>
              <a:buChar char="○"/>
            </a:pPr>
            <a:r>
              <a:rPr lang="en"/>
              <a:t>Examples include: Garmin, Fitbit, Apple</a:t>
            </a:r>
            <a:endParaRPr/>
          </a:p>
          <a:p>
            <a:pPr indent="-317500" lvl="1" marL="914400" rtl="0" algn="l">
              <a:spcBef>
                <a:spcPts val="0"/>
              </a:spcBef>
              <a:spcAft>
                <a:spcPts val="0"/>
              </a:spcAft>
              <a:buSzPts val="1400"/>
              <a:buChar char="○"/>
            </a:pPr>
            <a:r>
              <a:rPr lang="en"/>
              <a:t>My current solution involves manually entering data on my hardware sensor while working out, resulting in poor data quality and lack of gym ergonomics. </a:t>
            </a:r>
            <a:endParaRPr/>
          </a:p>
          <a:p>
            <a:pPr indent="-317500" lvl="1" marL="914400" rtl="0" algn="l">
              <a:spcBef>
                <a:spcPts val="0"/>
              </a:spcBef>
              <a:spcAft>
                <a:spcPts val="0"/>
              </a:spcAft>
              <a:buSzPts val="1400"/>
              <a:buChar char="○"/>
            </a:pPr>
            <a:r>
              <a:rPr lang="en"/>
              <a:t>Lots of data handling/manual entry makes it burdensome for users to ensure clean data is uploaded.</a:t>
            </a:r>
            <a:endParaRPr/>
          </a:p>
          <a:p>
            <a:pPr indent="-342900" lvl="0" marL="457200" rtl="0" algn="l">
              <a:spcBef>
                <a:spcPts val="0"/>
              </a:spcBef>
              <a:spcAft>
                <a:spcPts val="0"/>
              </a:spcAft>
              <a:buSzPts val="1800"/>
              <a:buChar char="●"/>
            </a:pPr>
            <a:r>
              <a:t/>
            </a:r>
            <a:endParaRPr/>
          </a:p>
        </p:txBody>
      </p:sp>
      <p:pic>
        <p:nvPicPr>
          <p:cNvPr descr="Source - https://developer.garmin.com/fit/overview/" id="87" name="Google Shape;87;p17"/>
          <p:cNvPicPr preferRelativeResize="0"/>
          <p:nvPr/>
        </p:nvPicPr>
        <p:blipFill>
          <a:blip r:embed="rId3">
            <a:alphaModFix/>
          </a:blip>
          <a:stretch>
            <a:fillRect/>
          </a:stretch>
        </p:blipFill>
        <p:spPr>
          <a:xfrm>
            <a:off x="311699" y="1152475"/>
            <a:ext cx="3035300" cy="1359350"/>
          </a:xfrm>
          <a:prstGeom prst="rect">
            <a:avLst/>
          </a:prstGeom>
          <a:noFill/>
          <a:ln>
            <a:noFill/>
          </a:ln>
        </p:spPr>
      </p:pic>
      <p:sp>
        <p:nvSpPr>
          <p:cNvPr id="88" name="Google Shape;88;p17"/>
          <p:cNvSpPr txBox="1"/>
          <p:nvPr/>
        </p:nvSpPr>
        <p:spPr>
          <a:xfrm>
            <a:off x="2099575" y="2394750"/>
            <a:ext cx="1606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Source - </a:t>
            </a:r>
            <a:r>
              <a:rPr lang="en" sz="400" u="sng">
                <a:solidFill>
                  <a:schemeClr val="hlink"/>
                </a:solidFill>
                <a:hlinkClick r:id="rId4"/>
              </a:rPr>
              <a:t>FIT SDK | Garmin Developers</a:t>
            </a:r>
            <a:endParaRPr sz="1100">
              <a:solidFill>
                <a:schemeClr val="dk2"/>
              </a:solidFill>
            </a:endParaRPr>
          </a:p>
        </p:txBody>
      </p:sp>
      <p:cxnSp>
        <p:nvCxnSpPr>
          <p:cNvPr id="89" name="Google Shape;89;p17"/>
          <p:cNvCxnSpPr>
            <a:stCxn id="90" idx="2"/>
            <a:endCxn id="91" idx="1"/>
          </p:cNvCxnSpPr>
          <p:nvPr/>
        </p:nvCxnSpPr>
        <p:spPr>
          <a:xfrm>
            <a:off x="386900" y="3703875"/>
            <a:ext cx="591600" cy="4272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92" name="Google Shape;92;p17"/>
          <p:cNvCxnSpPr>
            <a:stCxn id="90" idx="2"/>
            <a:endCxn id="93" idx="1"/>
          </p:cNvCxnSpPr>
          <p:nvPr/>
        </p:nvCxnSpPr>
        <p:spPr>
          <a:xfrm flipH="1" rot="10800000">
            <a:off x="386900" y="3230775"/>
            <a:ext cx="330900" cy="473100"/>
          </a:xfrm>
          <a:prstGeom prst="bentConnector3">
            <a:avLst>
              <a:gd fmla="val 50015" name="adj1"/>
            </a:avLst>
          </a:prstGeom>
          <a:noFill/>
          <a:ln cap="flat" cmpd="sng" w="9525">
            <a:solidFill>
              <a:srgbClr val="C2C2C2"/>
            </a:solidFill>
            <a:prstDash val="solid"/>
            <a:round/>
            <a:headEnd len="sm" w="sm" type="none"/>
            <a:tailEnd len="sm" w="sm" type="none"/>
          </a:ln>
        </p:spPr>
      </p:cxnSp>
      <p:sp>
        <p:nvSpPr>
          <p:cNvPr id="90" name="Google Shape;90;p17"/>
          <p:cNvSpPr/>
          <p:nvPr/>
        </p:nvSpPr>
        <p:spPr>
          <a:xfrm rot="-5400000">
            <a:off x="-197650" y="3626775"/>
            <a:ext cx="1014900" cy="154200"/>
          </a:xfrm>
          <a:prstGeom prst="roundRect">
            <a:avLst>
              <a:gd fmla="val 16667" name="adj"/>
            </a:avLst>
          </a:prstGeom>
          <a:solidFill>
            <a:srgbClr val="840D35"/>
          </a:solidFill>
          <a:ln cap="flat" cmpd="sng" w="9525">
            <a:solidFill>
              <a:srgbClr val="840D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Lorem Ipsum</a:t>
            </a:r>
            <a:endParaRPr sz="1100">
              <a:solidFill>
                <a:srgbClr val="FFFFFF"/>
              </a:solidFill>
              <a:latin typeface="Roboto"/>
              <a:ea typeface="Roboto"/>
              <a:cs typeface="Roboto"/>
              <a:sym typeface="Roboto"/>
            </a:endParaRPr>
          </a:p>
        </p:txBody>
      </p:sp>
      <p:sp>
        <p:nvSpPr>
          <p:cNvPr id="93" name="Google Shape;93;p17"/>
          <p:cNvSpPr/>
          <p:nvPr/>
        </p:nvSpPr>
        <p:spPr>
          <a:xfrm>
            <a:off x="717901" y="2896300"/>
            <a:ext cx="1248900" cy="668700"/>
          </a:xfrm>
          <a:prstGeom prst="roundRect">
            <a:avLst>
              <a:gd fmla="val 16667" name="adj"/>
            </a:avLst>
          </a:prstGeom>
          <a:solidFill>
            <a:srgbClr val="B6124A"/>
          </a:solidFill>
          <a:ln cap="flat" cmpd="sng" w="9525">
            <a:solidFill>
              <a:srgbClr val="B6124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Lorem Ipsum</a:t>
            </a:r>
            <a:endParaRPr sz="1100">
              <a:solidFill>
                <a:srgbClr val="FFFFFF"/>
              </a:solidFill>
              <a:latin typeface="Roboto"/>
              <a:ea typeface="Roboto"/>
              <a:cs typeface="Roboto"/>
              <a:sym typeface="Roboto"/>
            </a:endParaRPr>
          </a:p>
        </p:txBody>
      </p:sp>
      <p:sp>
        <p:nvSpPr>
          <p:cNvPr id="91" name="Google Shape;91;p17"/>
          <p:cNvSpPr/>
          <p:nvPr/>
        </p:nvSpPr>
        <p:spPr>
          <a:xfrm>
            <a:off x="978508" y="3858147"/>
            <a:ext cx="1279200" cy="545700"/>
          </a:xfrm>
          <a:prstGeom prst="roundRect">
            <a:avLst>
              <a:gd fmla="val 16667" name="adj"/>
            </a:avLst>
          </a:prstGeom>
          <a:solidFill>
            <a:srgbClr val="B6124A"/>
          </a:solidFill>
          <a:ln cap="flat" cmpd="sng" w="9525">
            <a:solidFill>
              <a:srgbClr val="B6124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Lorem Ipsum</a:t>
            </a:r>
            <a:endParaRPr sz="1100">
              <a:solidFill>
                <a:srgbClr val="FFFFFF"/>
              </a:solidFill>
              <a:latin typeface="Roboto"/>
              <a:ea typeface="Roboto"/>
              <a:cs typeface="Roboto"/>
              <a:sym typeface="Roboto"/>
            </a:endParaRPr>
          </a:p>
        </p:txBody>
      </p:sp>
      <p:sp>
        <p:nvSpPr>
          <p:cNvPr id="94" name="Google Shape;94;p17"/>
          <p:cNvSpPr/>
          <p:nvPr/>
        </p:nvSpPr>
        <p:spPr>
          <a:xfrm>
            <a:off x="2861475" y="2646575"/>
            <a:ext cx="975900" cy="296400"/>
          </a:xfrm>
          <a:prstGeom prst="roundRect">
            <a:avLst>
              <a:gd fmla="val 0" name="adj"/>
            </a:avLst>
          </a:prstGeom>
          <a:solidFill>
            <a:srgbClr val="E1165B"/>
          </a:solidFill>
          <a:ln cap="flat" cmpd="sng" w="9525">
            <a:solidFill>
              <a:srgbClr val="E1165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Lorem Ipsum</a:t>
            </a:r>
            <a:endParaRPr sz="1100">
              <a:solidFill>
                <a:srgbClr val="FFFFFF"/>
              </a:solidFill>
              <a:latin typeface="Roboto"/>
              <a:ea typeface="Roboto"/>
              <a:cs typeface="Roboto"/>
              <a:sym typeface="Roboto"/>
            </a:endParaRPr>
          </a:p>
        </p:txBody>
      </p:sp>
      <p:sp>
        <p:nvSpPr>
          <p:cNvPr id="95" name="Google Shape;95;p17"/>
          <p:cNvSpPr/>
          <p:nvPr/>
        </p:nvSpPr>
        <p:spPr>
          <a:xfrm>
            <a:off x="2861480" y="3150397"/>
            <a:ext cx="975900" cy="296400"/>
          </a:xfrm>
          <a:prstGeom prst="roundRect">
            <a:avLst>
              <a:gd fmla="val 16667" name="adj"/>
            </a:avLst>
          </a:prstGeom>
          <a:solidFill>
            <a:srgbClr val="E1165B"/>
          </a:solidFill>
          <a:ln cap="flat" cmpd="sng" w="9525">
            <a:solidFill>
              <a:srgbClr val="E1165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Lorem Ipsum</a:t>
            </a:r>
            <a:endParaRPr sz="1100">
              <a:solidFill>
                <a:srgbClr val="FFFFFF"/>
              </a:solidFill>
              <a:latin typeface="Roboto"/>
              <a:ea typeface="Roboto"/>
              <a:cs typeface="Roboto"/>
              <a:sym typeface="Roboto"/>
            </a:endParaRPr>
          </a:p>
        </p:txBody>
      </p:sp>
      <p:sp>
        <p:nvSpPr>
          <p:cNvPr id="96" name="Google Shape;96;p17"/>
          <p:cNvSpPr/>
          <p:nvPr/>
        </p:nvSpPr>
        <p:spPr>
          <a:xfrm>
            <a:off x="2861480" y="3661631"/>
            <a:ext cx="975900" cy="296400"/>
          </a:xfrm>
          <a:prstGeom prst="roundRect">
            <a:avLst>
              <a:gd fmla="val 16667" name="adj"/>
            </a:avLst>
          </a:prstGeom>
          <a:solidFill>
            <a:srgbClr val="E1165B"/>
          </a:solidFill>
          <a:ln cap="flat" cmpd="sng" w="9525">
            <a:solidFill>
              <a:srgbClr val="E1165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Lorem Ipsum</a:t>
            </a:r>
            <a:endParaRPr sz="1100">
              <a:solidFill>
                <a:srgbClr val="FFFFFF"/>
              </a:solidFill>
              <a:latin typeface="Roboto"/>
              <a:ea typeface="Roboto"/>
              <a:cs typeface="Roboto"/>
              <a:sym typeface="Roboto"/>
            </a:endParaRPr>
          </a:p>
        </p:txBody>
      </p:sp>
      <p:sp>
        <p:nvSpPr>
          <p:cNvPr id="97" name="Google Shape;97;p17"/>
          <p:cNvSpPr/>
          <p:nvPr/>
        </p:nvSpPr>
        <p:spPr>
          <a:xfrm>
            <a:off x="2861480" y="4173486"/>
            <a:ext cx="975900" cy="296400"/>
          </a:xfrm>
          <a:prstGeom prst="roundRect">
            <a:avLst>
              <a:gd fmla="val 16667" name="adj"/>
            </a:avLst>
          </a:prstGeom>
          <a:solidFill>
            <a:srgbClr val="E1165B"/>
          </a:solidFill>
          <a:ln cap="flat" cmpd="sng" w="9525">
            <a:solidFill>
              <a:srgbClr val="E1165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Lorem Ipsum</a:t>
            </a:r>
            <a:endParaRPr sz="1100">
              <a:solidFill>
                <a:srgbClr val="FFFFFF"/>
              </a:solidFill>
              <a:latin typeface="Roboto"/>
              <a:ea typeface="Roboto"/>
              <a:cs typeface="Roboto"/>
              <a:sym typeface="Roboto"/>
            </a:endParaRPr>
          </a:p>
        </p:txBody>
      </p:sp>
      <p:cxnSp>
        <p:nvCxnSpPr>
          <p:cNvPr id="98" name="Google Shape;98;p17"/>
          <p:cNvCxnSpPr>
            <a:stCxn id="95" idx="1"/>
            <a:endCxn id="94" idx="1"/>
          </p:cNvCxnSpPr>
          <p:nvPr/>
        </p:nvCxnSpPr>
        <p:spPr>
          <a:xfrm flipH="1" rot="10800000">
            <a:off x="2861480" y="2794897"/>
            <a:ext cx="600" cy="503700"/>
          </a:xfrm>
          <a:prstGeom prst="bentConnector3">
            <a:avLst>
              <a:gd fmla="val 572298" name="adj1"/>
            </a:avLst>
          </a:prstGeom>
          <a:noFill/>
          <a:ln cap="flat" cmpd="sng" w="9525">
            <a:solidFill>
              <a:srgbClr val="C2C2C2"/>
            </a:solidFill>
            <a:prstDash val="solid"/>
            <a:round/>
            <a:headEnd len="sm" w="sm" type="none"/>
            <a:tailEnd len="sm" w="sm" type="none"/>
          </a:ln>
        </p:spPr>
      </p:cxnSp>
      <p:cxnSp>
        <p:nvCxnSpPr>
          <p:cNvPr id="99" name="Google Shape;99;p17"/>
          <p:cNvCxnSpPr>
            <a:stCxn id="93" idx="3"/>
            <a:endCxn id="95" idx="1"/>
          </p:cNvCxnSpPr>
          <p:nvPr/>
        </p:nvCxnSpPr>
        <p:spPr>
          <a:xfrm>
            <a:off x="1966801" y="3230650"/>
            <a:ext cx="894600" cy="67800"/>
          </a:xfrm>
          <a:prstGeom prst="bentConnector3">
            <a:avLst>
              <a:gd fmla="val 50004" name="adj1"/>
            </a:avLst>
          </a:prstGeom>
          <a:noFill/>
          <a:ln cap="flat" cmpd="sng" w="9525">
            <a:solidFill>
              <a:srgbClr val="C2C2C2"/>
            </a:solidFill>
            <a:prstDash val="solid"/>
            <a:round/>
            <a:headEnd len="sm" w="sm" type="none"/>
            <a:tailEnd len="sm" w="sm" type="none"/>
          </a:ln>
        </p:spPr>
      </p:cxnSp>
      <p:cxnSp>
        <p:nvCxnSpPr>
          <p:cNvPr id="100" name="Google Shape;100;p17"/>
          <p:cNvCxnSpPr>
            <a:stCxn id="96" idx="1"/>
            <a:endCxn id="91" idx="3"/>
          </p:cNvCxnSpPr>
          <p:nvPr/>
        </p:nvCxnSpPr>
        <p:spPr>
          <a:xfrm flipH="1">
            <a:off x="2257580" y="3809831"/>
            <a:ext cx="603900" cy="321300"/>
          </a:xfrm>
          <a:prstGeom prst="bentConnector3">
            <a:avLst>
              <a:gd fmla="val 49998" name="adj1"/>
            </a:avLst>
          </a:prstGeom>
          <a:noFill/>
          <a:ln cap="flat" cmpd="sng" w="9525">
            <a:solidFill>
              <a:srgbClr val="C2C2C2"/>
            </a:solidFill>
            <a:prstDash val="solid"/>
            <a:round/>
            <a:headEnd len="sm" w="sm" type="none"/>
            <a:tailEnd len="sm" w="sm" type="none"/>
          </a:ln>
        </p:spPr>
      </p:cxnSp>
      <p:cxnSp>
        <p:nvCxnSpPr>
          <p:cNvPr id="101" name="Google Shape;101;p17"/>
          <p:cNvCxnSpPr>
            <a:stCxn id="97" idx="1"/>
            <a:endCxn id="91" idx="3"/>
          </p:cNvCxnSpPr>
          <p:nvPr/>
        </p:nvCxnSpPr>
        <p:spPr>
          <a:xfrm rot="10800000">
            <a:off x="2257580" y="4130886"/>
            <a:ext cx="603900" cy="190800"/>
          </a:xfrm>
          <a:prstGeom prst="bentConnector3">
            <a:avLst>
              <a:gd fmla="val 49998"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7" name="Google Shape;10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4203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 name="Google Shape;113;p19"/>
          <p:cNvSpPr txBox="1"/>
          <p:nvPr>
            <p:ph idx="1" type="body"/>
          </p:nvPr>
        </p:nvSpPr>
        <p:spPr>
          <a:xfrm>
            <a:off x="311700" y="1152475"/>
            <a:ext cx="43035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600"/>
              <a:t>Goal: Create a modular, Python-powered system for tracking and analyzing weightlifting workouts, with a focus on the StrongLifts 5x5 program.</a:t>
            </a:r>
            <a:endParaRPr sz="1600"/>
          </a:p>
          <a:p>
            <a:pPr indent="0" lvl="0" marL="0" rtl="0" algn="l">
              <a:spcBef>
                <a:spcPts val="1200"/>
              </a:spcBef>
              <a:spcAft>
                <a:spcPts val="0"/>
              </a:spcAft>
              <a:buNone/>
            </a:pPr>
            <a:r>
              <a:rPr lang="en" sz="1600"/>
              <a:t>Not being tied within a vendors workout program or the available tools allow you to customize your tool in useful ways.</a:t>
            </a:r>
            <a:endParaRPr sz="1600"/>
          </a:p>
          <a:p>
            <a:pPr indent="0" lvl="0" marL="0" rtl="0" algn="l">
              <a:spcBef>
                <a:spcPts val="1200"/>
              </a:spcBef>
              <a:spcAft>
                <a:spcPts val="0"/>
              </a:spcAft>
              <a:buNone/>
            </a:pPr>
            <a:r>
              <a:t/>
            </a:r>
            <a:endParaRPr sz="1600"/>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114" name="Google Shape;114;p19"/>
          <p:cNvPicPr preferRelativeResize="0"/>
          <p:nvPr/>
        </p:nvPicPr>
        <p:blipFill>
          <a:blip r:embed="rId3">
            <a:alphaModFix/>
          </a:blip>
          <a:stretch>
            <a:fillRect/>
          </a:stretch>
        </p:blipFill>
        <p:spPr>
          <a:xfrm>
            <a:off x="4804344" y="-41400"/>
            <a:ext cx="3428163" cy="5143501"/>
          </a:xfrm>
          <a:prstGeom prst="rect">
            <a:avLst/>
          </a:prstGeom>
          <a:noFill/>
          <a:ln>
            <a:noFill/>
          </a:ln>
        </p:spPr>
      </p:pic>
      <p:pic>
        <p:nvPicPr>
          <p:cNvPr id="115" name="Google Shape;115;p19"/>
          <p:cNvPicPr preferRelativeResize="0"/>
          <p:nvPr/>
        </p:nvPicPr>
        <p:blipFill>
          <a:blip r:embed="rId4">
            <a:alphaModFix/>
          </a:blip>
          <a:stretch>
            <a:fillRect/>
          </a:stretch>
        </p:blipFill>
        <p:spPr>
          <a:xfrm>
            <a:off x="2041575" y="4375450"/>
            <a:ext cx="3154674" cy="726650"/>
          </a:xfrm>
          <a:prstGeom prst="rect">
            <a:avLst/>
          </a:prstGeom>
          <a:noFill/>
          <a:ln>
            <a:noFill/>
          </a:ln>
        </p:spPr>
      </p:pic>
      <p:pic>
        <p:nvPicPr>
          <p:cNvPr descr="Source - https://developer.garmin.com/fit/overview/" id="116" name="Google Shape;116;p19"/>
          <p:cNvPicPr preferRelativeResize="0"/>
          <p:nvPr/>
        </p:nvPicPr>
        <p:blipFill>
          <a:blip r:embed="rId5">
            <a:alphaModFix/>
          </a:blip>
          <a:stretch>
            <a:fillRect/>
          </a:stretch>
        </p:blipFill>
        <p:spPr>
          <a:xfrm>
            <a:off x="311700" y="3322625"/>
            <a:ext cx="2527549" cy="1131950"/>
          </a:xfrm>
          <a:prstGeom prst="rect">
            <a:avLst/>
          </a:prstGeom>
          <a:noFill/>
          <a:ln>
            <a:noFill/>
          </a:ln>
        </p:spPr>
      </p:pic>
      <p:pic>
        <p:nvPicPr>
          <p:cNvPr id="117" name="Google Shape;117;p19"/>
          <p:cNvPicPr preferRelativeResize="0"/>
          <p:nvPr/>
        </p:nvPicPr>
        <p:blipFill>
          <a:blip r:embed="rId6">
            <a:alphaModFix/>
          </a:blip>
          <a:stretch>
            <a:fillRect/>
          </a:stretch>
        </p:blipFill>
        <p:spPr>
          <a:xfrm>
            <a:off x="3964458" y="3153550"/>
            <a:ext cx="1089289" cy="1131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3" name="Google Shape;123;p20"/>
          <p:cNvSpPr txBox="1"/>
          <p:nvPr>
            <p:ph idx="1" type="body"/>
          </p:nvPr>
        </p:nvSpPr>
        <p:spPr>
          <a:xfrm>
            <a:off x="311700" y="1152475"/>
            <a:ext cx="40422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100000"/>
              <a:buFont typeface="Arial"/>
              <a:buNone/>
            </a:pPr>
            <a:r>
              <a:rPr b="1" lang="en" sz="1100">
                <a:solidFill>
                  <a:schemeClr val="dk1"/>
                </a:solidFill>
              </a:rPr>
              <a:t>Portable information structure</a:t>
            </a:r>
            <a:endParaRPr b="1" sz="1100">
              <a:solidFill>
                <a:schemeClr val="dk1"/>
              </a:solidFill>
            </a:endParaRPr>
          </a:p>
          <a:p>
            <a:pPr indent="0" lvl="0" marL="0" rtl="0" algn="l">
              <a:spcBef>
                <a:spcPts val="1200"/>
              </a:spcBef>
              <a:spcAft>
                <a:spcPts val="0"/>
              </a:spcAft>
              <a:buNone/>
            </a:pPr>
            <a:r>
              <a:rPr lang="en" sz="1100">
                <a:solidFill>
                  <a:schemeClr val="dk1"/>
                </a:solidFill>
              </a:rPr>
              <a:t>The system defines </a:t>
            </a:r>
            <a:r>
              <a:rPr b="1" lang="en" sz="1100">
                <a:solidFill>
                  <a:schemeClr val="dk1"/>
                </a:solidFill>
              </a:rPr>
              <a:t>JSON-based workout records</a:t>
            </a:r>
            <a:r>
              <a:rPr lang="en" sz="1100">
                <a:solidFill>
                  <a:schemeClr val="dk1"/>
                </a:solidFill>
              </a:rPr>
              <a:t> with clear, explicit field names (</a:t>
            </a:r>
            <a:r>
              <a:rPr lang="en" sz="1100">
                <a:solidFill>
                  <a:srgbClr val="188038"/>
                </a:solidFill>
                <a:latin typeface="Roboto Mono"/>
                <a:ea typeface="Roboto Mono"/>
                <a:cs typeface="Roboto Mono"/>
                <a:sym typeface="Roboto Mono"/>
              </a:rPr>
              <a:t>exercise_name</a:t>
            </a:r>
            <a:r>
              <a:rPr lang="en" sz="1100">
                <a:solidFill>
                  <a:schemeClr val="dk1"/>
                </a:solidFill>
              </a:rPr>
              <a:t>, </a:t>
            </a:r>
            <a:r>
              <a:rPr lang="en" sz="1100">
                <a:solidFill>
                  <a:srgbClr val="188038"/>
                </a:solidFill>
                <a:latin typeface="Roboto Mono"/>
                <a:ea typeface="Roboto Mono"/>
                <a:cs typeface="Roboto Mono"/>
                <a:sym typeface="Roboto Mono"/>
              </a:rPr>
              <a:t>sets</a:t>
            </a:r>
            <a:r>
              <a:rPr lang="en" sz="1100">
                <a:solidFill>
                  <a:schemeClr val="dk1"/>
                </a:solidFill>
              </a:rPr>
              <a:t>, </a:t>
            </a:r>
            <a:r>
              <a:rPr lang="en" sz="1100">
                <a:solidFill>
                  <a:srgbClr val="188038"/>
                </a:solidFill>
                <a:latin typeface="Roboto Mono"/>
                <a:ea typeface="Roboto Mono"/>
                <a:cs typeface="Roboto Mono"/>
                <a:sym typeface="Roboto Mono"/>
              </a:rPr>
              <a:t>weight_kg</a:t>
            </a:r>
            <a:r>
              <a:rPr lang="en" sz="1100">
                <a:solidFill>
                  <a:schemeClr val="dk1"/>
                </a:solidFill>
              </a:rPr>
              <a:t>, </a:t>
            </a:r>
            <a:r>
              <a:rPr lang="en" sz="1100">
                <a:solidFill>
                  <a:srgbClr val="188038"/>
                </a:solidFill>
                <a:latin typeface="Roboto Mono"/>
                <a:ea typeface="Roboto Mono"/>
                <a:cs typeface="Roboto Mono"/>
                <a:sym typeface="Roboto Mono"/>
              </a:rPr>
              <a:t>reps</a:t>
            </a:r>
            <a:r>
              <a:rPr lang="en" sz="1100">
                <a:solidFill>
                  <a:schemeClr val="dk1"/>
                </a:solidFill>
              </a:rPr>
              <a:t>, </a:t>
            </a:r>
            <a:r>
              <a:rPr lang="en" sz="1100">
                <a:solidFill>
                  <a:srgbClr val="188038"/>
                </a:solidFill>
                <a:latin typeface="Roboto Mono"/>
                <a:ea typeface="Roboto Mono"/>
                <a:cs typeface="Roboto Mono"/>
                <a:sym typeface="Roboto Mono"/>
              </a:rPr>
              <a:t>successful</a:t>
            </a:r>
            <a:r>
              <a:rPr lang="en" sz="1100">
                <a:solidFill>
                  <a:schemeClr val="dk1"/>
                </a:solidFill>
              </a:rPr>
              <a:t>, etc.).</a:t>
            </a:r>
            <a:endParaRPr sz="1100">
              <a:solidFill>
                <a:schemeClr val="dk1"/>
              </a:solidFill>
            </a:endParaRPr>
          </a:p>
          <a:p>
            <a:pPr indent="0" lvl="0" marL="0" rtl="0" algn="l">
              <a:spcBef>
                <a:spcPts val="1200"/>
              </a:spcBef>
              <a:spcAft>
                <a:spcPts val="0"/>
              </a:spcAft>
              <a:buClr>
                <a:schemeClr val="dk1"/>
              </a:buClr>
              <a:buSzPct val="100000"/>
              <a:buFont typeface="Arial"/>
              <a:buNone/>
            </a:pPr>
            <a:r>
              <a:rPr b="1" lang="en" sz="1100">
                <a:solidFill>
                  <a:schemeClr val="dk1"/>
                </a:solidFill>
              </a:rPr>
              <a:t>Focus on weightlifting (StrongLifts 5x5)</a:t>
            </a:r>
            <a:br>
              <a:rPr b="1" lang="en" sz="1100">
                <a:solidFill>
                  <a:schemeClr val="dk1"/>
                </a:solidFill>
              </a:rPr>
            </a:br>
            <a:r>
              <a:rPr lang="en" sz="1100">
                <a:solidFill>
                  <a:schemeClr val="dk1"/>
                </a:solidFill>
              </a:rPr>
              <a:t>The structure and scripts are </a:t>
            </a:r>
            <a:r>
              <a:rPr b="1" lang="en" sz="1100">
                <a:solidFill>
                  <a:schemeClr val="dk1"/>
                </a:solidFill>
              </a:rPr>
              <a:t>tightly aligned</a:t>
            </a:r>
            <a:r>
              <a:rPr lang="en" sz="1100">
                <a:solidFill>
                  <a:schemeClr val="dk1"/>
                </a:solidFill>
              </a:rPr>
              <a:t> with StrongLifts 5x5 principles:</a:t>
            </a:r>
            <a:endParaRPr sz="1100">
              <a:solidFill>
                <a:schemeClr val="dk1"/>
              </a:solidFill>
            </a:endParaRPr>
          </a:p>
          <a:p>
            <a:pPr indent="-293211" lvl="0" marL="457200" rtl="0" algn="l">
              <a:spcBef>
                <a:spcPts val="1200"/>
              </a:spcBef>
              <a:spcAft>
                <a:spcPts val="0"/>
              </a:spcAft>
              <a:buClr>
                <a:schemeClr val="dk1"/>
              </a:buClr>
              <a:buSzPct val="100000"/>
              <a:buChar char="●"/>
            </a:pPr>
            <a:r>
              <a:rPr b="1" lang="en" sz="1100">
                <a:solidFill>
                  <a:schemeClr val="dk1"/>
                </a:solidFill>
              </a:rPr>
              <a:t>Workout A / Workout B rotation</a:t>
            </a:r>
            <a:br>
              <a:rPr b="1" lang="en" sz="1100">
                <a:solidFill>
                  <a:schemeClr val="dk1"/>
                </a:solidFill>
              </a:rPr>
            </a:br>
            <a:endParaRPr b="1" sz="1100">
              <a:solidFill>
                <a:schemeClr val="dk1"/>
              </a:solidFill>
            </a:endParaRPr>
          </a:p>
          <a:p>
            <a:pPr indent="-293211" lvl="0" marL="457200" rtl="0" algn="l">
              <a:spcBef>
                <a:spcPts val="0"/>
              </a:spcBef>
              <a:spcAft>
                <a:spcPts val="0"/>
              </a:spcAft>
              <a:buClr>
                <a:schemeClr val="dk1"/>
              </a:buClr>
              <a:buSzPct val="100000"/>
              <a:buChar char="●"/>
            </a:pPr>
            <a:r>
              <a:rPr b="1" lang="en" sz="1100">
                <a:solidFill>
                  <a:schemeClr val="dk1"/>
                </a:solidFill>
              </a:rPr>
              <a:t>5 sets of 5 reps</a:t>
            </a:r>
            <a:r>
              <a:rPr lang="en" sz="1100">
                <a:solidFill>
                  <a:schemeClr val="dk1"/>
                </a:solidFill>
              </a:rPr>
              <a:t> (except deadlift: 1 set of 5)</a:t>
            </a:r>
            <a:br>
              <a:rPr lang="en" sz="1100">
                <a:solidFill>
                  <a:schemeClr val="dk1"/>
                </a:solidFill>
              </a:rPr>
            </a:br>
            <a:endParaRPr sz="1100">
              <a:solidFill>
                <a:schemeClr val="dk1"/>
              </a:solidFill>
            </a:endParaRPr>
          </a:p>
          <a:p>
            <a:pPr indent="-293211" lvl="0" marL="457200" rtl="0" algn="l">
              <a:spcBef>
                <a:spcPts val="0"/>
              </a:spcBef>
              <a:spcAft>
                <a:spcPts val="0"/>
              </a:spcAft>
              <a:buClr>
                <a:schemeClr val="dk1"/>
              </a:buClr>
              <a:buSzPct val="100000"/>
              <a:buChar char="●"/>
            </a:pPr>
            <a:r>
              <a:rPr b="1" lang="en" sz="1100">
                <a:solidFill>
                  <a:schemeClr val="dk1"/>
                </a:solidFill>
              </a:rPr>
              <a:t>Gradual progression logic</a:t>
            </a:r>
            <a:r>
              <a:rPr lang="en" sz="1100">
                <a:solidFill>
                  <a:schemeClr val="dk1"/>
                </a:solidFill>
              </a:rPr>
              <a:t> (+2.5 kg or +1.25 kg)</a:t>
            </a:r>
            <a:br>
              <a:rPr lang="en" sz="1100">
                <a:solidFill>
                  <a:schemeClr val="dk1"/>
                </a:solidFill>
              </a:rPr>
            </a:br>
            <a:endParaRPr sz="1100">
              <a:solidFill>
                <a:schemeClr val="dk1"/>
              </a:solidFill>
            </a:endParaRPr>
          </a:p>
          <a:p>
            <a:pPr indent="-293211" lvl="0" marL="457200" rtl="0" algn="l">
              <a:spcBef>
                <a:spcPts val="0"/>
              </a:spcBef>
              <a:spcAft>
                <a:spcPts val="0"/>
              </a:spcAft>
              <a:buClr>
                <a:schemeClr val="dk1"/>
              </a:buClr>
              <a:buSzPct val="100000"/>
              <a:buChar char="●"/>
            </a:pPr>
            <a:r>
              <a:rPr b="1" lang="en" sz="1100">
                <a:solidFill>
                  <a:schemeClr val="dk1"/>
                </a:solidFill>
              </a:rPr>
              <a:t>Weight caps</a:t>
            </a:r>
            <a:r>
              <a:rPr lang="en" sz="1100">
                <a:solidFill>
                  <a:schemeClr val="dk1"/>
                </a:solidFill>
              </a:rPr>
              <a:t> consistent with realistic maximums</a:t>
            </a:r>
            <a:endParaRPr sz="1100">
              <a:solidFill>
                <a:schemeClr val="dk1"/>
              </a:solidFill>
            </a:endParaRPr>
          </a:p>
          <a:p>
            <a:pPr indent="-293211" lvl="1" marL="914400" rtl="0" algn="l">
              <a:spcBef>
                <a:spcPts val="0"/>
              </a:spcBef>
              <a:spcAft>
                <a:spcPts val="0"/>
              </a:spcAft>
              <a:buClr>
                <a:schemeClr val="dk1"/>
              </a:buClr>
              <a:buSzPct val="100000"/>
              <a:buAutoNum type="alphaLcPeriod"/>
            </a:pPr>
            <a:r>
              <a:rPr lang="en" sz="1100">
                <a:solidFill>
                  <a:schemeClr val="dk1"/>
                </a:solidFill>
              </a:rPr>
              <a:t>(primarily encountered when generating example data for visualization)</a:t>
            </a: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pic>
        <p:nvPicPr>
          <p:cNvPr id="124" name="Google Shape;124;p20"/>
          <p:cNvPicPr preferRelativeResize="0"/>
          <p:nvPr/>
        </p:nvPicPr>
        <p:blipFill>
          <a:blip r:embed="rId3">
            <a:alphaModFix/>
          </a:blip>
          <a:stretch>
            <a:fillRect/>
          </a:stretch>
        </p:blipFill>
        <p:spPr>
          <a:xfrm>
            <a:off x="4524389" y="0"/>
            <a:ext cx="7715237" cy="5143500"/>
          </a:xfrm>
          <a:prstGeom prst="rect">
            <a:avLst/>
          </a:prstGeom>
          <a:noFill/>
          <a:ln>
            <a:noFill/>
          </a:ln>
        </p:spPr>
      </p:pic>
      <p:pic>
        <p:nvPicPr>
          <p:cNvPr id="125" name="Google Shape;125;p20"/>
          <p:cNvPicPr preferRelativeResize="0"/>
          <p:nvPr/>
        </p:nvPicPr>
        <p:blipFill>
          <a:blip r:embed="rId4">
            <a:alphaModFix/>
          </a:blip>
          <a:stretch>
            <a:fillRect/>
          </a:stretch>
        </p:blipFill>
        <p:spPr>
          <a:xfrm>
            <a:off x="8415999" y="445025"/>
            <a:ext cx="1769076" cy="2530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1" name="Google Shape;131;p21"/>
          <p:cNvSpPr txBox="1"/>
          <p:nvPr>
            <p:ph idx="1" type="body"/>
          </p:nvPr>
        </p:nvSpPr>
        <p:spPr>
          <a:xfrm>
            <a:off x="311700" y="1152475"/>
            <a:ext cx="8520600" cy="3416400"/>
          </a:xfrm>
          <a:prstGeom prst="rect">
            <a:avLst/>
          </a:prstGeom>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sz="2800">
                <a:solidFill>
                  <a:schemeClr val="lt1"/>
                </a:solidFill>
              </a:rPr>
              <a:t>Functional Exercise?</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